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338" r:id="rId3"/>
    <p:sldId id="331" r:id="rId4"/>
    <p:sldId id="332" r:id="rId5"/>
    <p:sldId id="325" r:id="rId6"/>
    <p:sldId id="336" r:id="rId7"/>
    <p:sldId id="337" r:id="rId8"/>
    <p:sldId id="288" r:id="rId9"/>
    <p:sldId id="335" r:id="rId10"/>
    <p:sldId id="300" r:id="rId11"/>
    <p:sldId id="301" r:id="rId12"/>
    <p:sldId id="347" r:id="rId13"/>
    <p:sldId id="346" r:id="rId14"/>
    <p:sldId id="339" r:id="rId15"/>
    <p:sldId id="340" r:id="rId16"/>
    <p:sldId id="341" r:id="rId17"/>
    <p:sldId id="342" r:id="rId18"/>
    <p:sldId id="322" r:id="rId19"/>
    <p:sldId id="330" r:id="rId20"/>
    <p:sldId id="326" r:id="rId21"/>
    <p:sldId id="327" r:id="rId22"/>
    <p:sldId id="318" r:id="rId23"/>
    <p:sldId id="259" r:id="rId24"/>
    <p:sldId id="345" r:id="rId25"/>
    <p:sldId id="344"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6"/>
    <p:restoredTop sz="82057"/>
  </p:normalViewPr>
  <p:slideViewPr>
    <p:cSldViewPr>
      <p:cViewPr varScale="1">
        <p:scale>
          <a:sx n="85" d="100"/>
          <a:sy n="85" d="100"/>
        </p:scale>
        <p:origin x="271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54900-4329-8F45-97BD-0532BFD93DB0}" type="datetimeFigureOut">
              <a:rPr lang="en-US" smtClean="0"/>
              <a:t>8/13/25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D4D45-94DD-3145-B909-6D9D8C7BC163}" type="slidenum">
              <a:rPr lang="en-US" smtClean="0"/>
              <a:t>‹#›</a:t>
            </a:fld>
            <a:endParaRPr lang="en-US"/>
          </a:p>
        </p:txBody>
      </p:sp>
    </p:spTree>
    <p:extLst>
      <p:ext uri="{BB962C8B-B14F-4D97-AF65-F5344CB8AC3E}">
        <p14:creationId xmlns:p14="http://schemas.microsoft.com/office/powerpoint/2010/main" val="306747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iskassess.com.au/info/legally_requir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iskassess.com.au/info/faq#What_is_required_on_a_GHS_compliant_lab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iskassess.com.au/info/faq#What_is_required_on_a_GHS_compliant_lab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a:t>
            </a:fld>
            <a:endParaRPr lang="en-US"/>
          </a:p>
        </p:txBody>
      </p:sp>
    </p:spTree>
    <p:extLst>
      <p:ext uri="{BB962C8B-B14F-4D97-AF65-F5344CB8AC3E}">
        <p14:creationId xmlns:p14="http://schemas.microsoft.com/office/powerpoint/2010/main" val="7978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10</a:t>
            </a:fld>
            <a:endParaRPr lang="en-US"/>
          </a:p>
        </p:txBody>
      </p:sp>
    </p:spTree>
    <p:extLst>
      <p:ext uri="{BB962C8B-B14F-4D97-AF65-F5344CB8AC3E}">
        <p14:creationId xmlns:p14="http://schemas.microsoft.com/office/powerpoint/2010/main" val="248270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12</a:t>
            </a:fld>
            <a:endParaRPr lang="en-US"/>
          </a:p>
        </p:txBody>
      </p:sp>
    </p:spTree>
    <p:extLst>
      <p:ext uri="{BB962C8B-B14F-4D97-AF65-F5344CB8AC3E}">
        <p14:creationId xmlns:p14="http://schemas.microsoft.com/office/powerpoint/2010/main" val="397550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417D0-7CB4-7B86-1A02-6C60832B8BD1}"/>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B9E757A3-A9AD-00DB-7EB0-A43CEED75351}"/>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13</a:t>
            </a:fld>
            <a:endParaRPr lang="en-US" sz="1200"/>
          </a:p>
        </p:txBody>
      </p:sp>
      <p:sp>
        <p:nvSpPr>
          <p:cNvPr id="41986" name="Rectangle 2">
            <a:extLst>
              <a:ext uri="{FF2B5EF4-FFF2-40B4-BE49-F238E27FC236}">
                <a16:creationId xmlns:a16="http://schemas.microsoft.com/office/drawing/2014/main" id="{8124EF26-ED12-BAD7-448E-F258C77C690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0CFDA47C-2173-B4A1-B3AD-66B44EBBF3EB}"/>
              </a:ext>
            </a:extLst>
          </p:cNvPr>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291957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rPr>
              <a:t>more legal protection, not less for teachers</a:t>
            </a:r>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14</a:t>
            </a:fld>
            <a:endParaRPr lang="en-US"/>
          </a:p>
        </p:txBody>
      </p:sp>
    </p:spTree>
    <p:extLst>
      <p:ext uri="{BB962C8B-B14F-4D97-AF65-F5344CB8AC3E}">
        <p14:creationId xmlns:p14="http://schemas.microsoft.com/office/powerpoint/2010/main" val="149146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44545-1861-69F4-903B-A09AA4CB8A32}"/>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4E6C7173-2320-1C8E-D988-34CBD1DDCDB6}"/>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15</a:t>
            </a:fld>
            <a:endParaRPr lang="en-US" sz="1200"/>
          </a:p>
        </p:txBody>
      </p:sp>
      <p:sp>
        <p:nvSpPr>
          <p:cNvPr id="41986" name="Rectangle 2">
            <a:extLst>
              <a:ext uri="{FF2B5EF4-FFF2-40B4-BE49-F238E27FC236}">
                <a16:creationId xmlns:a16="http://schemas.microsoft.com/office/drawing/2014/main" id="{ABD6F896-A19E-2F24-1249-B7BFBBCAE01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2E8EC1DB-6B0E-4D8F-3B74-1B2EC93DCCCA}"/>
              </a:ext>
            </a:extLst>
          </p:cNvPr>
          <p:cNvSpPr>
            <a:spLocks noGrp="1" noChangeArrowheads="1"/>
          </p:cNvSpPr>
          <p:nvPr>
            <p:ph type="body" idx="1"/>
          </p:nvPr>
        </p:nvSpPr>
        <p:spPr>
          <a:noFill/>
        </p:spPr>
        <p:txBody>
          <a:bodyPr/>
          <a:lstStyle/>
          <a:p>
            <a:r>
              <a:rPr lang="en-AU" sz="1200" b="0" i="0" kern="1200" dirty="0">
                <a:solidFill>
                  <a:schemeClr val="tx1"/>
                </a:solidFill>
                <a:effectLst/>
                <a:latin typeface="+mn-lt"/>
                <a:ea typeface="+mn-ea"/>
                <a:cs typeface="+mn-cs"/>
              </a:rPr>
              <a:t>Multiple scheduling is designed for an experiment that continues over several occasions with the same teacher, in the same location, and with the same class, e.g. observation of seed germination and growth over days or weeks.</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Don't use multiple scheduling rows when different classes or different teachers are doing the same experiment. Instead, use 'Create modifiable copy' and carry out a separate risk assessment for each experiment. The reason is that both </a:t>
            </a:r>
            <a:r>
              <a:rPr lang="en-AU" sz="1200" b="1" i="0" u="none" strike="noStrike" kern="1200" dirty="0">
                <a:solidFill>
                  <a:schemeClr val="tx1"/>
                </a:solidFill>
                <a:effectLst/>
                <a:latin typeface="+mn-lt"/>
                <a:ea typeface="+mn-ea"/>
                <a:cs typeface="+mn-cs"/>
                <a:hlinkClick r:id="rId3"/>
              </a:rPr>
              <a:t>the law</a:t>
            </a:r>
            <a:r>
              <a:rPr lang="en-AU" sz="1200" b="0" i="0" kern="1200" dirty="0">
                <a:solidFill>
                  <a:schemeClr val="tx1"/>
                </a:solidFill>
                <a:effectLst/>
                <a:latin typeface="+mn-lt"/>
                <a:ea typeface="+mn-ea"/>
                <a:cs typeface="+mn-cs"/>
              </a:rPr>
              <a:t> and logic require that all 'relevant matters' be considered when carrying out a risk assessment and these may be different with different classes, locations or teachers. The 'relevant matters' that need to be considered for an experiment include the facilities available (e.g. fume cupboard), the behaviour of the class (a big factor!), students with allergies, students with special needs, teacher experience and skill, etc. These matters will often be different from class to class, teacher to teacher and for different locations. 'Create Modifiable Copy' is fast and efficient to use, as details are carried across from the original risk assessment, ready to be customised for all 'relevant matters'.</a:t>
            </a:r>
          </a:p>
          <a:p>
            <a:pPr eaLnBrk="1" hangingPunct="1"/>
            <a:endParaRPr lang="en-US" dirty="0"/>
          </a:p>
        </p:txBody>
      </p:sp>
    </p:spTree>
    <p:extLst>
      <p:ext uri="{BB962C8B-B14F-4D97-AF65-F5344CB8AC3E}">
        <p14:creationId xmlns:p14="http://schemas.microsoft.com/office/powerpoint/2010/main" val="599799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https://www.safeworkaustralia.gov.au/sites/default/files/2023-06/model_code_of_practice_labelling_of_workplace_hazardous_chemicals.pdf</a:t>
            </a:r>
          </a:p>
          <a:p>
            <a:r>
              <a:rPr lang="en-AU" sz="1200" b="0" i="0" u="none" strike="noStrike" kern="1200" dirty="0">
                <a:solidFill>
                  <a:schemeClr val="tx1"/>
                </a:solidFill>
                <a:effectLst/>
                <a:latin typeface="+mn-lt"/>
                <a:ea typeface="+mn-ea"/>
                <a:cs typeface="+mn-cs"/>
                <a:hlinkClick r:id="rId3"/>
              </a:rPr>
              <a:t>https://www.riskassess.com.au/info/faq#What_is_required_on_a_GHS_compliant_labe</a:t>
            </a:r>
          </a:p>
          <a:p>
            <a:endParaRPr lang="en-AU" sz="1200" b="0" i="0" u="none" strike="noStrike" kern="1200" dirty="0">
              <a:solidFill>
                <a:schemeClr val="tx1"/>
              </a:solidFill>
              <a:effectLst/>
              <a:latin typeface="+mn-lt"/>
              <a:ea typeface="+mn-ea"/>
              <a:cs typeface="+mn-cs"/>
              <a:hlinkClick r:id="rId3"/>
            </a:endParaRPr>
          </a:p>
          <a:p>
            <a:endParaRPr lang="en-AU" sz="1200" b="0" i="0" u="none" strike="noStrike" kern="1200" dirty="0">
              <a:solidFill>
                <a:schemeClr val="tx1"/>
              </a:solidFill>
              <a:effectLst/>
              <a:latin typeface="+mn-lt"/>
              <a:ea typeface="+mn-ea"/>
              <a:cs typeface="+mn-cs"/>
              <a:hlinkClick r:id="rId3"/>
            </a:endParaRPr>
          </a:p>
          <a:p>
            <a:r>
              <a:rPr lang="en-AU" sz="1200" b="0" i="0" u="none" strike="noStrike" kern="1200" dirty="0">
                <a:solidFill>
                  <a:schemeClr val="tx1"/>
                </a:solidFill>
                <a:effectLst/>
                <a:latin typeface="+mn-lt"/>
                <a:ea typeface="+mn-ea"/>
                <a:cs typeface="+mn-cs"/>
                <a:hlinkClick r:id="rId3"/>
              </a:rPr>
              <a:t>What is required on a GHS compliant label? RiskAssess labels have bigger pictograms and less text?</a:t>
            </a:r>
          </a:p>
          <a:p>
            <a:r>
              <a:rPr lang="en-AU" sz="1200" b="0" i="0" kern="1200" dirty="0">
                <a:solidFill>
                  <a:schemeClr val="tx1"/>
                </a:solidFill>
                <a:effectLst/>
                <a:latin typeface="+mn-lt"/>
                <a:ea typeface="+mn-ea"/>
                <a:cs typeface="+mn-cs"/>
              </a:rPr>
              <a:t>According to the "Labelling of workplace hazardous chemicals Code of Practice" by Safe Work Australia (July 2020), reagent bottles in a school science laboratory would be regarded as "Decanted or transferred hazardous chemicals", meaning that a hazardous chemical has been decanted or transferred from the container in which it was packed and it will not be used immediately or it is supplied to someone else. For such a chemical, a label is required which must, at a minimum, be written in English and include the following [Section 3.3]:</a:t>
            </a:r>
          </a:p>
          <a:p>
            <a:r>
              <a:rPr lang="en-AU" sz="1200" b="0" i="0" kern="1200" dirty="0">
                <a:solidFill>
                  <a:schemeClr val="tx1"/>
                </a:solidFill>
                <a:effectLst/>
                <a:latin typeface="+mn-lt"/>
                <a:ea typeface="+mn-ea"/>
                <a:cs typeface="+mn-cs"/>
              </a:rPr>
              <a:t>the product identifier, and</a:t>
            </a:r>
          </a:p>
          <a:p>
            <a:r>
              <a:rPr lang="en-AU" sz="1200" b="0" i="0" kern="1200" dirty="0">
                <a:solidFill>
                  <a:schemeClr val="tx1"/>
                </a:solidFill>
                <a:effectLst/>
                <a:latin typeface="+mn-lt"/>
                <a:ea typeface="+mn-ea"/>
                <a:cs typeface="+mn-cs"/>
              </a:rPr>
              <a:t>hazard pictogram or hazard statement consistent with the correct classification of the chemical.</a:t>
            </a:r>
          </a:p>
          <a:p>
            <a:r>
              <a:rPr lang="en-AU" sz="1200" b="0" i="0" kern="1200" dirty="0">
                <a:solidFill>
                  <a:schemeClr val="tx1"/>
                </a:solidFill>
                <a:effectLst/>
                <a:latin typeface="+mn-lt"/>
                <a:ea typeface="+mn-ea"/>
                <a:cs typeface="+mn-cs"/>
              </a:rPr>
              <a:t>There is guidance for the orientation and size of label elements in the Code of Practice [Section 4.2]. For containers up to 500 mL capacity, the minimum pictogram size is 15 x 15 mm and the minimum text size is 2.5 mm. For containers 500 mL to 5 L capacity, the minimum pictogram size is 20 x 20 mm and the minimum text size is 3 mm. Otherwise, hazard pictograms and text may be in any size and style that is easily legible and is appropriate to the size of the label and container.</a:t>
            </a:r>
          </a:p>
          <a:p>
            <a:r>
              <a:rPr lang="en-AU" sz="1200" b="0" i="0" kern="1200" dirty="0">
                <a:solidFill>
                  <a:schemeClr val="tx1"/>
                </a:solidFill>
                <a:effectLst/>
                <a:latin typeface="+mn-lt"/>
                <a:ea typeface="+mn-ea"/>
                <a:cs typeface="+mn-cs"/>
              </a:rPr>
              <a:t>In </a:t>
            </a:r>
            <a:r>
              <a:rPr lang="en-AU" sz="1200" b="0" i="0" kern="1200" dirty="0" err="1">
                <a:solidFill>
                  <a:schemeClr val="tx1"/>
                </a:solidFill>
                <a:effectLst/>
                <a:latin typeface="+mn-lt"/>
                <a:ea typeface="+mn-ea"/>
                <a:cs typeface="+mn-cs"/>
              </a:rPr>
              <a:t>RiskAssess</a:t>
            </a:r>
            <a:r>
              <a:rPr lang="en-AU" sz="1200" b="0" i="0" kern="1200" dirty="0">
                <a:solidFill>
                  <a:schemeClr val="tx1"/>
                </a:solidFill>
                <a:effectLst/>
                <a:latin typeface="+mn-lt"/>
                <a:ea typeface="+mn-ea"/>
                <a:cs typeface="+mn-cs"/>
              </a:rPr>
              <a:t>, we have chosen to:</a:t>
            </a:r>
          </a:p>
          <a:p>
            <a:r>
              <a:rPr lang="en-AU" sz="1200" b="0" i="0" kern="1200" dirty="0">
                <a:solidFill>
                  <a:schemeClr val="tx1"/>
                </a:solidFill>
                <a:effectLst/>
                <a:latin typeface="+mn-lt"/>
                <a:ea typeface="+mn-ea"/>
                <a:cs typeface="+mn-cs"/>
              </a:rPr>
              <a:t>include the Signal word, since it provides a rapid summary of the hazard level</a:t>
            </a:r>
          </a:p>
          <a:p>
            <a:r>
              <a:rPr lang="en-AU" sz="1200" b="0" i="0" kern="1200" dirty="0">
                <a:solidFill>
                  <a:schemeClr val="tx1"/>
                </a:solidFill>
                <a:effectLst/>
                <a:latin typeface="+mn-lt"/>
                <a:ea typeface="+mn-ea"/>
                <a:cs typeface="+mn-cs"/>
              </a:rPr>
              <a:t>use pictograms, rather than hazard statements, since they are more readily understood</a:t>
            </a:r>
          </a:p>
          <a:p>
            <a:r>
              <a:rPr lang="en-AU" sz="1200" b="0" i="0" kern="1200" dirty="0">
                <a:solidFill>
                  <a:schemeClr val="tx1"/>
                </a:solidFill>
                <a:effectLst/>
                <a:latin typeface="+mn-lt"/>
                <a:ea typeface="+mn-ea"/>
                <a:cs typeface="+mn-cs"/>
              </a:rPr>
              <a:t>add hazard statements when there is sufficient room</a:t>
            </a:r>
          </a:p>
          <a:p>
            <a:r>
              <a:rPr lang="en-AU" sz="1200" b="0" i="0" kern="1200" dirty="0">
                <a:solidFill>
                  <a:schemeClr val="tx1"/>
                </a:solidFill>
                <a:effectLst/>
                <a:latin typeface="+mn-lt"/>
                <a:ea typeface="+mn-ea"/>
                <a:cs typeface="+mn-cs"/>
              </a:rPr>
              <a:t>focus on communicating the most essential information.</a:t>
            </a:r>
          </a:p>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16</a:t>
            </a:fld>
            <a:endParaRPr lang="en-US"/>
          </a:p>
        </p:txBody>
      </p:sp>
    </p:spTree>
    <p:extLst>
      <p:ext uri="{BB962C8B-B14F-4D97-AF65-F5344CB8AC3E}">
        <p14:creationId xmlns:p14="http://schemas.microsoft.com/office/powerpoint/2010/main" val="311129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1B814-703D-9ADD-863F-5F54C2999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AEE7B-790B-2DAB-60E0-BE8A7A4560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BD89B-BB06-0D05-F1A7-A087FF39E9C7}"/>
              </a:ext>
            </a:extLst>
          </p:cNvPr>
          <p:cNvSpPr>
            <a:spLocks noGrp="1"/>
          </p:cNvSpPr>
          <p:nvPr>
            <p:ph type="body" idx="1"/>
          </p:nvPr>
        </p:nvSpPr>
        <p:spPr/>
        <p:txBody>
          <a:bodyPr/>
          <a:lstStyle/>
          <a:p>
            <a:r>
              <a:rPr lang="en-AU" sz="1200" b="0" i="0" u="none" strike="noStrike" kern="1200" dirty="0">
                <a:solidFill>
                  <a:schemeClr val="tx1"/>
                </a:solidFill>
                <a:effectLst/>
                <a:latin typeface="+mn-lt"/>
                <a:ea typeface="+mn-ea"/>
                <a:cs typeface="+mn-cs"/>
                <a:hlinkClick r:id="rId3"/>
              </a:rPr>
              <a:t>https://www.safeworkaustralia.gov.au/sites/default/files/2023-06/model_code_of_practice_labelling_of_workplace_hazardous_chemicals.pdf</a:t>
            </a:r>
          </a:p>
          <a:p>
            <a:r>
              <a:rPr lang="en-AU" sz="1200" b="0" i="0" u="none" strike="noStrike" kern="1200" dirty="0">
                <a:solidFill>
                  <a:schemeClr val="tx1"/>
                </a:solidFill>
                <a:effectLst/>
                <a:latin typeface="+mn-lt"/>
                <a:ea typeface="+mn-ea"/>
                <a:cs typeface="+mn-cs"/>
                <a:hlinkClick r:id="rId3"/>
              </a:rPr>
              <a:t>https://www.riskassess.com.au/info/faq#What_is_required_on_a_GHS_compliant_labe</a:t>
            </a:r>
          </a:p>
          <a:p>
            <a:endParaRPr lang="en-AU" sz="1200" b="0" i="0" u="none" strike="noStrike" kern="1200" dirty="0">
              <a:solidFill>
                <a:schemeClr val="tx1"/>
              </a:solidFill>
              <a:effectLst/>
              <a:latin typeface="+mn-lt"/>
              <a:ea typeface="+mn-ea"/>
              <a:cs typeface="+mn-cs"/>
              <a:hlinkClick r:id="rId3"/>
            </a:endParaRPr>
          </a:p>
          <a:p>
            <a:endParaRPr lang="en-AU" sz="1200" b="0" i="0" u="none" strike="noStrike" kern="1200" dirty="0">
              <a:solidFill>
                <a:schemeClr val="tx1"/>
              </a:solidFill>
              <a:effectLst/>
              <a:latin typeface="+mn-lt"/>
              <a:ea typeface="+mn-ea"/>
              <a:cs typeface="+mn-cs"/>
              <a:hlinkClick r:id="rId3"/>
            </a:endParaRPr>
          </a:p>
          <a:p>
            <a:r>
              <a:rPr lang="en-AU" sz="1200" b="0" i="0" u="none" strike="noStrike" kern="1200" dirty="0">
                <a:solidFill>
                  <a:schemeClr val="tx1"/>
                </a:solidFill>
                <a:effectLst/>
                <a:latin typeface="+mn-lt"/>
                <a:ea typeface="+mn-ea"/>
                <a:cs typeface="+mn-cs"/>
                <a:hlinkClick r:id="rId3"/>
              </a:rPr>
              <a:t>What is required on a GHS compliant label? RiskAssess labels have bigger pictograms and less text?</a:t>
            </a:r>
          </a:p>
          <a:p>
            <a:r>
              <a:rPr lang="en-AU" sz="1200" b="0" i="0" kern="1200" dirty="0">
                <a:solidFill>
                  <a:schemeClr val="tx1"/>
                </a:solidFill>
                <a:effectLst/>
                <a:latin typeface="+mn-lt"/>
                <a:ea typeface="+mn-ea"/>
                <a:cs typeface="+mn-cs"/>
              </a:rPr>
              <a:t>According to the "Labelling of workplace hazardous chemicals Code of Practice" by Safe Work Australia (July 2020), reagent bottles in a school science laboratory would be regarded as "Decanted or transferred hazardous chemicals", meaning that a hazardous chemical has been decanted or transferred from the container in which it was packed and it will not be used immediately or it is supplied to someone else. For such a chemical, a label is required which must, at a minimum, be written in English and include the following [Section 3.3]:</a:t>
            </a:r>
          </a:p>
          <a:p>
            <a:r>
              <a:rPr lang="en-AU" sz="1200" b="0" i="0" kern="1200" dirty="0">
                <a:solidFill>
                  <a:schemeClr val="tx1"/>
                </a:solidFill>
                <a:effectLst/>
                <a:latin typeface="+mn-lt"/>
                <a:ea typeface="+mn-ea"/>
                <a:cs typeface="+mn-cs"/>
              </a:rPr>
              <a:t>the product identifier, and</a:t>
            </a:r>
          </a:p>
          <a:p>
            <a:r>
              <a:rPr lang="en-AU" sz="1200" b="0" i="0" kern="1200" dirty="0">
                <a:solidFill>
                  <a:schemeClr val="tx1"/>
                </a:solidFill>
                <a:effectLst/>
                <a:latin typeface="+mn-lt"/>
                <a:ea typeface="+mn-ea"/>
                <a:cs typeface="+mn-cs"/>
              </a:rPr>
              <a:t>hazard pictogram or hazard statement consistent with the correct classification of the chemical.</a:t>
            </a:r>
          </a:p>
          <a:p>
            <a:r>
              <a:rPr lang="en-AU" sz="1200" b="0" i="0" kern="1200" dirty="0">
                <a:solidFill>
                  <a:schemeClr val="tx1"/>
                </a:solidFill>
                <a:effectLst/>
                <a:latin typeface="+mn-lt"/>
                <a:ea typeface="+mn-ea"/>
                <a:cs typeface="+mn-cs"/>
              </a:rPr>
              <a:t>There is guidance for the orientation and size of label elements in the Code of Practice [Section 4.2]. For containers up to 500 mL capacity, the minimum pictogram size is 15 x 15 mm and the minimum text size is 2.5 mm. For containers 500 mL to 5 L capacity, the minimum pictogram size is 20 x 20 mm and the minimum text size is 3 mm. Otherwise, hazard pictograms and text may be in any size and style that is easily legible and is appropriate to the size of the label and container.</a:t>
            </a:r>
          </a:p>
          <a:p>
            <a:r>
              <a:rPr lang="en-AU" sz="1200" b="0" i="0" kern="1200" dirty="0">
                <a:solidFill>
                  <a:schemeClr val="tx1"/>
                </a:solidFill>
                <a:effectLst/>
                <a:latin typeface="+mn-lt"/>
                <a:ea typeface="+mn-ea"/>
                <a:cs typeface="+mn-cs"/>
              </a:rPr>
              <a:t>In </a:t>
            </a:r>
            <a:r>
              <a:rPr lang="en-AU" sz="1200" b="0" i="0" kern="1200" dirty="0" err="1">
                <a:solidFill>
                  <a:schemeClr val="tx1"/>
                </a:solidFill>
                <a:effectLst/>
                <a:latin typeface="+mn-lt"/>
                <a:ea typeface="+mn-ea"/>
                <a:cs typeface="+mn-cs"/>
              </a:rPr>
              <a:t>RiskAssess</a:t>
            </a:r>
            <a:r>
              <a:rPr lang="en-AU" sz="1200" b="0" i="0" kern="1200" dirty="0">
                <a:solidFill>
                  <a:schemeClr val="tx1"/>
                </a:solidFill>
                <a:effectLst/>
                <a:latin typeface="+mn-lt"/>
                <a:ea typeface="+mn-ea"/>
                <a:cs typeface="+mn-cs"/>
              </a:rPr>
              <a:t>, we have chosen to:</a:t>
            </a:r>
          </a:p>
          <a:p>
            <a:r>
              <a:rPr lang="en-AU" sz="1200" b="0" i="0" kern="1200" dirty="0">
                <a:solidFill>
                  <a:schemeClr val="tx1"/>
                </a:solidFill>
                <a:effectLst/>
                <a:latin typeface="+mn-lt"/>
                <a:ea typeface="+mn-ea"/>
                <a:cs typeface="+mn-cs"/>
              </a:rPr>
              <a:t>include the Signal word, since it provides a rapid summary of the hazard level</a:t>
            </a:r>
          </a:p>
          <a:p>
            <a:r>
              <a:rPr lang="en-AU" sz="1200" b="0" i="0" kern="1200" dirty="0">
                <a:solidFill>
                  <a:schemeClr val="tx1"/>
                </a:solidFill>
                <a:effectLst/>
                <a:latin typeface="+mn-lt"/>
                <a:ea typeface="+mn-ea"/>
                <a:cs typeface="+mn-cs"/>
              </a:rPr>
              <a:t>use pictograms, rather than hazard statements, since they are more readily understood</a:t>
            </a:r>
          </a:p>
          <a:p>
            <a:r>
              <a:rPr lang="en-AU" sz="1200" b="0" i="0" kern="1200" dirty="0">
                <a:solidFill>
                  <a:schemeClr val="tx1"/>
                </a:solidFill>
                <a:effectLst/>
                <a:latin typeface="+mn-lt"/>
                <a:ea typeface="+mn-ea"/>
                <a:cs typeface="+mn-cs"/>
              </a:rPr>
              <a:t>add hazard statements when there is sufficient room</a:t>
            </a:r>
          </a:p>
          <a:p>
            <a:r>
              <a:rPr lang="en-AU" sz="1200" b="0" i="0" kern="1200" dirty="0">
                <a:solidFill>
                  <a:schemeClr val="tx1"/>
                </a:solidFill>
                <a:effectLst/>
                <a:latin typeface="+mn-lt"/>
                <a:ea typeface="+mn-ea"/>
                <a:cs typeface="+mn-cs"/>
              </a:rPr>
              <a:t>focus on communicating the most essential information.</a:t>
            </a:r>
          </a:p>
          <a:p>
            <a:endParaRPr lang="en-US" dirty="0"/>
          </a:p>
        </p:txBody>
      </p:sp>
      <p:sp>
        <p:nvSpPr>
          <p:cNvPr id="4" name="Slide Number Placeholder 3">
            <a:extLst>
              <a:ext uri="{FF2B5EF4-FFF2-40B4-BE49-F238E27FC236}">
                <a16:creationId xmlns:a16="http://schemas.microsoft.com/office/drawing/2014/main" id="{0F182249-4D99-0238-A23D-8EE8832117D3}"/>
              </a:ext>
            </a:extLst>
          </p:cNvPr>
          <p:cNvSpPr>
            <a:spLocks noGrp="1"/>
          </p:cNvSpPr>
          <p:nvPr>
            <p:ph type="sldNum" sz="quarter" idx="5"/>
          </p:nvPr>
        </p:nvSpPr>
        <p:spPr/>
        <p:txBody>
          <a:bodyPr/>
          <a:lstStyle/>
          <a:p>
            <a:fld id="{D9ED4D45-94DD-3145-B909-6D9D8C7BC163}" type="slidenum">
              <a:rPr lang="en-US" smtClean="0"/>
              <a:t>17</a:t>
            </a:fld>
            <a:endParaRPr lang="en-US"/>
          </a:p>
        </p:txBody>
      </p:sp>
    </p:spTree>
    <p:extLst>
      <p:ext uri="{BB962C8B-B14F-4D97-AF65-F5344CB8AC3E}">
        <p14:creationId xmlns:p14="http://schemas.microsoft.com/office/powerpoint/2010/main" val="286122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BEST/Starred instead of delete</a:t>
            </a:r>
          </a:p>
        </p:txBody>
      </p:sp>
      <p:sp>
        <p:nvSpPr>
          <p:cNvPr id="4" name="Slide Number Placeholder 3"/>
          <p:cNvSpPr>
            <a:spLocks noGrp="1"/>
          </p:cNvSpPr>
          <p:nvPr>
            <p:ph type="sldNum" sz="quarter" idx="5"/>
          </p:nvPr>
        </p:nvSpPr>
        <p:spPr/>
        <p:txBody>
          <a:bodyPr/>
          <a:lstStyle/>
          <a:p>
            <a:fld id="{D9ED4D45-94DD-3145-B909-6D9D8C7BC163}" type="slidenum">
              <a:rPr lang="en-US" smtClean="0"/>
              <a:t>18</a:t>
            </a:fld>
            <a:endParaRPr lang="en-US"/>
          </a:p>
        </p:txBody>
      </p:sp>
    </p:spTree>
    <p:extLst>
      <p:ext uri="{BB962C8B-B14F-4D97-AF65-F5344CB8AC3E}">
        <p14:creationId xmlns:p14="http://schemas.microsoft.com/office/powerpoint/2010/main" val="923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19</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242917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have something better to show you!</a:t>
            </a:r>
          </a:p>
        </p:txBody>
      </p:sp>
      <p:sp>
        <p:nvSpPr>
          <p:cNvPr id="4" name="Slide Number Placeholder 3"/>
          <p:cNvSpPr>
            <a:spLocks noGrp="1"/>
          </p:cNvSpPr>
          <p:nvPr>
            <p:ph type="sldNum" sz="quarter" idx="5"/>
          </p:nvPr>
        </p:nvSpPr>
        <p:spPr/>
        <p:txBody>
          <a:bodyPr/>
          <a:lstStyle/>
          <a:p>
            <a:fld id="{D9ED4D45-94DD-3145-B909-6D9D8C7BC163}" type="slidenum">
              <a:rPr lang="en-US" smtClean="0"/>
              <a:t>20</a:t>
            </a:fld>
            <a:endParaRPr lang="en-US"/>
          </a:p>
        </p:txBody>
      </p:sp>
    </p:spTree>
    <p:extLst>
      <p:ext uri="{BB962C8B-B14F-4D97-AF65-F5344CB8AC3E}">
        <p14:creationId xmlns:p14="http://schemas.microsoft.com/office/powerpoint/2010/main" val="234898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9FAF6-51A0-F9AE-BB2F-7503080FADB7}"/>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241CF1B8-CD59-9474-D49F-E1DD70071746}"/>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2</a:t>
            </a:fld>
            <a:endParaRPr lang="en-US" sz="1200"/>
          </a:p>
        </p:txBody>
      </p:sp>
      <p:sp>
        <p:nvSpPr>
          <p:cNvPr id="41986" name="Rectangle 2">
            <a:extLst>
              <a:ext uri="{FF2B5EF4-FFF2-40B4-BE49-F238E27FC236}">
                <a16:creationId xmlns:a16="http://schemas.microsoft.com/office/drawing/2014/main" id="{FA0FAEE4-E7B3-2787-152F-AF218C8B329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ADF6C8B4-913A-574C-4C60-AD74C1DC742C}"/>
              </a:ext>
            </a:extLst>
          </p:cNvPr>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424292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22</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80309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D4D45-94DD-3145-B909-6D9D8C7BC163}" type="slidenum">
              <a:rPr lang="en-US" smtClean="0"/>
              <a:t>23</a:t>
            </a:fld>
            <a:endParaRPr lang="en-US"/>
          </a:p>
        </p:txBody>
      </p:sp>
    </p:spTree>
    <p:extLst>
      <p:ext uri="{BB962C8B-B14F-4D97-AF65-F5344CB8AC3E}">
        <p14:creationId xmlns:p14="http://schemas.microsoft.com/office/powerpoint/2010/main" val="2444847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8BD1B-1458-F830-F615-374012098BB3}"/>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B820E096-6DE9-D0A9-8886-7859405690CC}"/>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24</a:t>
            </a:fld>
            <a:endParaRPr lang="en-US" sz="1200"/>
          </a:p>
        </p:txBody>
      </p:sp>
      <p:sp>
        <p:nvSpPr>
          <p:cNvPr id="41986" name="Rectangle 2">
            <a:extLst>
              <a:ext uri="{FF2B5EF4-FFF2-40B4-BE49-F238E27FC236}">
                <a16:creationId xmlns:a16="http://schemas.microsoft.com/office/drawing/2014/main" id="{6738B209-4690-06E5-F097-A1321FB4605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a:extLst>
              <a:ext uri="{FF2B5EF4-FFF2-40B4-BE49-F238E27FC236}">
                <a16:creationId xmlns:a16="http://schemas.microsoft.com/office/drawing/2014/main" id="{DFA45B88-AE13-C58F-E7DF-8F4526D10446}"/>
              </a:ext>
            </a:extLst>
          </p:cNvPr>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9922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4C543-F106-0159-B683-5BFBE803DB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BC840-A75A-F4B9-2023-1BA3D0533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91CFFD-E3EF-CEAA-A070-27B0776D24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86590C-65E8-271F-262E-BBDBB760D27B}"/>
              </a:ext>
            </a:extLst>
          </p:cNvPr>
          <p:cNvSpPr>
            <a:spLocks noGrp="1"/>
          </p:cNvSpPr>
          <p:nvPr>
            <p:ph type="sldNum" sz="quarter" idx="5"/>
          </p:nvPr>
        </p:nvSpPr>
        <p:spPr/>
        <p:txBody>
          <a:bodyPr/>
          <a:lstStyle/>
          <a:p>
            <a:fld id="{D9ED4D45-94DD-3145-B909-6D9D8C7BC163}" type="slidenum">
              <a:rPr lang="en-US" smtClean="0"/>
              <a:t>25</a:t>
            </a:fld>
            <a:endParaRPr lang="en-US"/>
          </a:p>
        </p:txBody>
      </p:sp>
    </p:spTree>
    <p:extLst>
      <p:ext uri="{BB962C8B-B14F-4D97-AF65-F5344CB8AC3E}">
        <p14:creationId xmlns:p14="http://schemas.microsoft.com/office/powerpoint/2010/main" val="86732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B894B-50E7-A2C8-E963-93FB966EA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8CF36-87A5-129C-87CD-8EF1B91E1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F3B45-30DC-4226-2D0C-CDD6B1FAB7F6}"/>
              </a:ext>
            </a:extLst>
          </p:cNvPr>
          <p:cNvSpPr>
            <a:spLocks noGrp="1"/>
          </p:cNvSpPr>
          <p:nvPr>
            <p:ph type="body" idx="1"/>
          </p:nvPr>
        </p:nvSpPr>
        <p:spPr/>
        <p:txBody>
          <a:bodyPr/>
          <a:lstStyle/>
          <a:p>
            <a:r>
              <a:rPr lang="en-US" dirty="0"/>
              <a:t>Learning resources, videos &amp; </a:t>
            </a:r>
            <a:r>
              <a:rPr lang="en-US" dirty="0" err="1"/>
              <a:t>faq</a:t>
            </a:r>
            <a:r>
              <a:rPr lang="en-US" dirty="0"/>
              <a:t>. And Phillip’s book!</a:t>
            </a:r>
          </a:p>
        </p:txBody>
      </p:sp>
      <p:sp>
        <p:nvSpPr>
          <p:cNvPr id="4" name="Slide Number Placeholder 3">
            <a:extLst>
              <a:ext uri="{FF2B5EF4-FFF2-40B4-BE49-F238E27FC236}">
                <a16:creationId xmlns:a16="http://schemas.microsoft.com/office/drawing/2014/main" id="{69731FEE-1F27-ED0D-3DED-C62DE27B62E0}"/>
              </a:ext>
            </a:extLst>
          </p:cNvPr>
          <p:cNvSpPr>
            <a:spLocks noGrp="1"/>
          </p:cNvSpPr>
          <p:nvPr>
            <p:ph type="sldNum" sz="quarter" idx="5"/>
          </p:nvPr>
        </p:nvSpPr>
        <p:spPr/>
        <p:txBody>
          <a:bodyPr/>
          <a:lstStyle/>
          <a:p>
            <a:fld id="{D9ED4D45-94DD-3145-B909-6D9D8C7BC163}" type="slidenum">
              <a:rPr lang="en-US" smtClean="0"/>
              <a:t>3</a:t>
            </a:fld>
            <a:endParaRPr lang="en-US"/>
          </a:p>
        </p:txBody>
      </p:sp>
    </p:spTree>
    <p:extLst>
      <p:ext uri="{BB962C8B-B14F-4D97-AF65-F5344CB8AC3E}">
        <p14:creationId xmlns:p14="http://schemas.microsoft.com/office/powerpoint/2010/main" val="107155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C6394-AF42-0439-5594-15A44362C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71677-ED97-C48D-E014-F55122402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9E69D-29E3-64E1-B5F1-13F6017EB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CB0E88-480B-28A5-E415-F517DBE7AC4D}"/>
              </a:ext>
            </a:extLst>
          </p:cNvPr>
          <p:cNvSpPr>
            <a:spLocks noGrp="1"/>
          </p:cNvSpPr>
          <p:nvPr>
            <p:ph type="sldNum" sz="quarter" idx="5"/>
          </p:nvPr>
        </p:nvSpPr>
        <p:spPr/>
        <p:txBody>
          <a:bodyPr/>
          <a:lstStyle/>
          <a:p>
            <a:fld id="{D9ED4D45-94DD-3145-B909-6D9D8C7BC163}" type="slidenum">
              <a:rPr lang="en-US" smtClean="0"/>
              <a:t>4</a:t>
            </a:fld>
            <a:endParaRPr lang="en-US"/>
          </a:p>
        </p:txBody>
      </p:sp>
    </p:spTree>
    <p:extLst>
      <p:ext uri="{BB962C8B-B14F-4D97-AF65-F5344CB8AC3E}">
        <p14:creationId xmlns:p14="http://schemas.microsoft.com/office/powerpoint/2010/main" val="4003271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5</a:t>
            </a:fld>
            <a:endParaRPr lang="en-US"/>
          </a:p>
        </p:txBody>
      </p:sp>
    </p:spTree>
    <p:extLst>
      <p:ext uri="{BB962C8B-B14F-4D97-AF65-F5344CB8AC3E}">
        <p14:creationId xmlns:p14="http://schemas.microsoft.com/office/powerpoint/2010/main" val="345955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26055-FC39-E181-5E72-2C0B1FA7E82D}"/>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95D1A490-76EE-019F-5DD8-57759DA5F495}"/>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6</a:t>
            </a:fld>
            <a:endParaRPr lang="en-US" sz="1200"/>
          </a:p>
        </p:txBody>
      </p:sp>
      <p:sp>
        <p:nvSpPr>
          <p:cNvPr id="41986" name="Rectangle 2">
            <a:extLst>
              <a:ext uri="{FF2B5EF4-FFF2-40B4-BE49-F238E27FC236}">
                <a16:creationId xmlns:a16="http://schemas.microsoft.com/office/drawing/2014/main" id="{235FA0F5-34F0-EC7C-6385-F6B7AA2BB8F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955B9B99-BE7C-597C-55EB-5AAF6CC537E6}"/>
              </a:ext>
            </a:extLst>
          </p:cNvPr>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4506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0CC3-E5DA-04FD-A0AC-D41B648751D0}"/>
            </a:ext>
          </a:extLst>
        </p:cNvPr>
        <p:cNvGrpSpPr/>
        <p:nvPr/>
      </p:nvGrpSpPr>
      <p:grpSpPr>
        <a:xfrm>
          <a:off x="0" y="0"/>
          <a:ext cx="0" cy="0"/>
          <a:chOff x="0" y="0"/>
          <a:chExt cx="0" cy="0"/>
        </a:xfrm>
      </p:grpSpPr>
      <p:sp>
        <p:nvSpPr>
          <p:cNvPr id="21505" name="Rectangle 7">
            <a:extLst>
              <a:ext uri="{FF2B5EF4-FFF2-40B4-BE49-F238E27FC236}">
                <a16:creationId xmlns:a16="http://schemas.microsoft.com/office/drawing/2014/main" id="{0EEF91E4-76D1-0F63-E06F-C40C50750B03}"/>
              </a:ext>
            </a:extLst>
          </p:cNvPr>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152A16-8688-A44F-A61A-685E2DBB75B0}" type="slidenum">
              <a:rPr lang="en-US" sz="1200"/>
              <a:pPr/>
              <a:t>7</a:t>
            </a:fld>
            <a:endParaRPr lang="en-US" sz="1200"/>
          </a:p>
        </p:txBody>
      </p:sp>
      <p:sp>
        <p:nvSpPr>
          <p:cNvPr id="41986" name="Rectangle 2">
            <a:extLst>
              <a:ext uri="{FF2B5EF4-FFF2-40B4-BE49-F238E27FC236}">
                <a16:creationId xmlns:a16="http://schemas.microsoft.com/office/drawing/2014/main" id="{5B597AAB-8357-33EF-D440-EB0742AB8CB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528D5A93-5128-AA06-CA71-9F690060A1C1}"/>
              </a:ext>
            </a:extLst>
          </p:cNvPr>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42475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D4D45-94DD-3145-B909-6D9D8C7BC163}" type="slidenum">
              <a:rPr lang="en-US" smtClean="0"/>
              <a:t>8</a:t>
            </a:fld>
            <a:endParaRPr lang="en-US"/>
          </a:p>
        </p:txBody>
      </p:sp>
    </p:spTree>
    <p:extLst>
      <p:ext uri="{BB962C8B-B14F-4D97-AF65-F5344CB8AC3E}">
        <p14:creationId xmlns:p14="http://schemas.microsoft.com/office/powerpoint/2010/main" val="277740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24A1-B193-1AC4-FCCD-CACA21556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C2C1F-04B3-C76D-6BC6-C7F546155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CA63D-ADB3-A9E1-4FF3-0D458840166D}"/>
              </a:ext>
            </a:extLst>
          </p:cNvPr>
          <p:cNvSpPr>
            <a:spLocks noGrp="1"/>
          </p:cNvSpPr>
          <p:nvPr>
            <p:ph type="body" idx="1"/>
          </p:nvPr>
        </p:nvSpPr>
        <p:spPr/>
        <p:txBody>
          <a:bodyPr/>
          <a:lstStyle/>
          <a:p>
            <a:r>
              <a:rPr lang="en-US" dirty="0"/>
              <a:t>Fully signed, but lots of other things like stats, high risk </a:t>
            </a:r>
            <a:r>
              <a:rPr lang="en-US" dirty="0" err="1"/>
              <a:t>etc</a:t>
            </a:r>
            <a:endParaRPr lang="en-US" dirty="0"/>
          </a:p>
        </p:txBody>
      </p:sp>
      <p:sp>
        <p:nvSpPr>
          <p:cNvPr id="4" name="Slide Number Placeholder 3">
            <a:extLst>
              <a:ext uri="{FF2B5EF4-FFF2-40B4-BE49-F238E27FC236}">
                <a16:creationId xmlns:a16="http://schemas.microsoft.com/office/drawing/2014/main" id="{FC4C7A98-E87E-C4A3-AABB-F1CBC7DBA94C}"/>
              </a:ext>
            </a:extLst>
          </p:cNvPr>
          <p:cNvSpPr>
            <a:spLocks noGrp="1"/>
          </p:cNvSpPr>
          <p:nvPr>
            <p:ph type="sldNum" sz="quarter" idx="5"/>
          </p:nvPr>
        </p:nvSpPr>
        <p:spPr/>
        <p:txBody>
          <a:bodyPr/>
          <a:lstStyle/>
          <a:p>
            <a:fld id="{D9ED4D45-94DD-3145-B909-6D9D8C7BC163}" type="slidenum">
              <a:rPr lang="en-US" smtClean="0"/>
              <a:t>9</a:t>
            </a:fld>
            <a:endParaRPr lang="en-US"/>
          </a:p>
        </p:txBody>
      </p:sp>
    </p:spTree>
    <p:extLst>
      <p:ext uri="{BB962C8B-B14F-4D97-AF65-F5344CB8AC3E}">
        <p14:creationId xmlns:p14="http://schemas.microsoft.com/office/powerpoint/2010/main" val="180425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76C180C7-D8F3-9C40-920B-79A9CCD221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4D72D-9061-654E-A394-19214118EF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1B29B9-C89D-2F4D-8FE6-2DB1456E8B22}"/>
              </a:ext>
            </a:extLst>
          </p:cNvPr>
          <p:cNvSpPr>
            <a:spLocks noGrp="1" noChangeArrowheads="1"/>
          </p:cNvSpPr>
          <p:nvPr>
            <p:ph type="sldNum" sz="quarter" idx="12"/>
          </p:nvPr>
        </p:nvSpPr>
        <p:spPr>
          <a:ln/>
        </p:spPr>
        <p:txBody>
          <a:bodyPr/>
          <a:lstStyle>
            <a:lvl1pPr>
              <a:defRPr/>
            </a:lvl1pPr>
          </a:lstStyle>
          <a:p>
            <a:fld id="{EDB92F7E-AF63-9842-B10A-EDCB845AFAF9}" type="slidenum">
              <a:rPr lang="en-US" altLang="en-US"/>
              <a:pPr/>
              <a:t>‹#›</a:t>
            </a:fld>
            <a:endParaRPr lang="en-US" altLang="en-US"/>
          </a:p>
        </p:txBody>
      </p:sp>
    </p:spTree>
    <p:extLst>
      <p:ext uri="{BB962C8B-B14F-4D97-AF65-F5344CB8AC3E}">
        <p14:creationId xmlns:p14="http://schemas.microsoft.com/office/powerpoint/2010/main" val="232528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E0D4B70-3198-DF40-8361-7929AD8451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E1E612-6EB8-1B4F-AC4F-F42960142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401277-AD17-1A4F-97F4-4C2723F24B4E}"/>
              </a:ext>
            </a:extLst>
          </p:cNvPr>
          <p:cNvSpPr>
            <a:spLocks noGrp="1" noChangeArrowheads="1"/>
          </p:cNvSpPr>
          <p:nvPr>
            <p:ph type="sldNum" sz="quarter" idx="12"/>
          </p:nvPr>
        </p:nvSpPr>
        <p:spPr>
          <a:ln/>
        </p:spPr>
        <p:txBody>
          <a:bodyPr/>
          <a:lstStyle>
            <a:lvl1pPr>
              <a:defRPr/>
            </a:lvl1pPr>
          </a:lstStyle>
          <a:p>
            <a:fld id="{251D1974-5A11-784D-963F-D3977CA827CF}" type="slidenum">
              <a:rPr lang="en-US" altLang="en-US"/>
              <a:pPr/>
              <a:t>‹#›</a:t>
            </a:fld>
            <a:endParaRPr lang="en-US" altLang="en-US"/>
          </a:p>
        </p:txBody>
      </p:sp>
    </p:spTree>
    <p:extLst>
      <p:ext uri="{BB962C8B-B14F-4D97-AF65-F5344CB8AC3E}">
        <p14:creationId xmlns:p14="http://schemas.microsoft.com/office/powerpoint/2010/main" val="414165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915B4716-B623-0C4A-8348-3AC44153FE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11BB7-1EA7-8447-96FA-7C5CF17457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76DDEC-4543-274E-8AA5-99DD5E7E7B2F}"/>
              </a:ext>
            </a:extLst>
          </p:cNvPr>
          <p:cNvSpPr>
            <a:spLocks noGrp="1" noChangeArrowheads="1"/>
          </p:cNvSpPr>
          <p:nvPr>
            <p:ph type="sldNum" sz="quarter" idx="12"/>
          </p:nvPr>
        </p:nvSpPr>
        <p:spPr>
          <a:ln/>
        </p:spPr>
        <p:txBody>
          <a:bodyPr/>
          <a:lstStyle>
            <a:lvl1pPr>
              <a:defRPr/>
            </a:lvl1pPr>
          </a:lstStyle>
          <a:p>
            <a:fld id="{5A6ED7FD-E0E5-3546-80CC-280368BB131C}" type="slidenum">
              <a:rPr lang="en-US" altLang="en-US"/>
              <a:pPr/>
              <a:t>‹#›</a:t>
            </a:fld>
            <a:endParaRPr lang="en-US" altLang="en-US"/>
          </a:p>
        </p:txBody>
      </p:sp>
    </p:spTree>
    <p:extLst>
      <p:ext uri="{BB962C8B-B14F-4D97-AF65-F5344CB8AC3E}">
        <p14:creationId xmlns:p14="http://schemas.microsoft.com/office/powerpoint/2010/main" val="321117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40BA6B9-DD46-3749-B600-3775CA6371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5431D4-7A8A-8E42-8A21-A4A7ADCC3A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349B15-A780-EA4C-97EF-5FA678B4A420}"/>
              </a:ext>
            </a:extLst>
          </p:cNvPr>
          <p:cNvSpPr>
            <a:spLocks noGrp="1" noChangeArrowheads="1"/>
          </p:cNvSpPr>
          <p:nvPr>
            <p:ph type="sldNum" sz="quarter" idx="12"/>
          </p:nvPr>
        </p:nvSpPr>
        <p:spPr>
          <a:ln/>
        </p:spPr>
        <p:txBody>
          <a:bodyPr/>
          <a:lstStyle>
            <a:lvl1pPr>
              <a:defRPr/>
            </a:lvl1pPr>
          </a:lstStyle>
          <a:p>
            <a:fld id="{FB3CFF33-DE18-2040-AEE8-F55E84543ADE}" type="slidenum">
              <a:rPr lang="en-US" altLang="en-US"/>
              <a:pPr/>
              <a:t>‹#›</a:t>
            </a:fld>
            <a:endParaRPr lang="en-US" altLang="en-US"/>
          </a:p>
        </p:txBody>
      </p:sp>
    </p:spTree>
    <p:extLst>
      <p:ext uri="{BB962C8B-B14F-4D97-AF65-F5344CB8AC3E}">
        <p14:creationId xmlns:p14="http://schemas.microsoft.com/office/powerpoint/2010/main" val="317261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6F146059-68C9-6940-8133-9063A765B3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89DB68-02B5-5C46-8169-CAC4A46B9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3A10DB-D166-7B42-857B-943B896D2D0C}"/>
              </a:ext>
            </a:extLst>
          </p:cNvPr>
          <p:cNvSpPr>
            <a:spLocks noGrp="1" noChangeArrowheads="1"/>
          </p:cNvSpPr>
          <p:nvPr>
            <p:ph type="sldNum" sz="quarter" idx="12"/>
          </p:nvPr>
        </p:nvSpPr>
        <p:spPr>
          <a:ln/>
        </p:spPr>
        <p:txBody>
          <a:bodyPr/>
          <a:lstStyle>
            <a:lvl1pPr>
              <a:defRPr/>
            </a:lvl1pPr>
          </a:lstStyle>
          <a:p>
            <a:fld id="{8232170A-94A5-F741-9E77-06CAECCC688E}" type="slidenum">
              <a:rPr lang="en-US" altLang="en-US"/>
              <a:pPr/>
              <a:t>‹#›</a:t>
            </a:fld>
            <a:endParaRPr lang="en-US" altLang="en-US"/>
          </a:p>
        </p:txBody>
      </p:sp>
    </p:spTree>
    <p:extLst>
      <p:ext uri="{BB962C8B-B14F-4D97-AF65-F5344CB8AC3E}">
        <p14:creationId xmlns:p14="http://schemas.microsoft.com/office/powerpoint/2010/main" val="28803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2BF9124B-94AE-DD46-9DBD-AAE7D69D02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8208D4-40A8-C342-A4E5-5A52B62EA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9C3ABB-EB14-5146-895B-BCDC674229B7}"/>
              </a:ext>
            </a:extLst>
          </p:cNvPr>
          <p:cNvSpPr>
            <a:spLocks noGrp="1" noChangeArrowheads="1"/>
          </p:cNvSpPr>
          <p:nvPr>
            <p:ph type="sldNum" sz="quarter" idx="12"/>
          </p:nvPr>
        </p:nvSpPr>
        <p:spPr>
          <a:ln/>
        </p:spPr>
        <p:txBody>
          <a:bodyPr/>
          <a:lstStyle>
            <a:lvl1pPr>
              <a:defRPr/>
            </a:lvl1pPr>
          </a:lstStyle>
          <a:p>
            <a:fld id="{7A52F326-2981-F947-8C0E-CA582F08623F}" type="slidenum">
              <a:rPr lang="en-US" altLang="en-US"/>
              <a:pPr/>
              <a:t>‹#›</a:t>
            </a:fld>
            <a:endParaRPr lang="en-US" altLang="en-US"/>
          </a:p>
        </p:txBody>
      </p:sp>
    </p:spTree>
    <p:extLst>
      <p:ext uri="{BB962C8B-B14F-4D97-AF65-F5344CB8AC3E}">
        <p14:creationId xmlns:p14="http://schemas.microsoft.com/office/powerpoint/2010/main" val="209282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088B41BF-67F9-FA4B-8CDB-F2B26BFA20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57C665-E470-6D44-9018-CC619A172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846AAFA-7688-7142-8A93-FDF540C75E6D}"/>
              </a:ext>
            </a:extLst>
          </p:cNvPr>
          <p:cNvSpPr>
            <a:spLocks noGrp="1" noChangeArrowheads="1"/>
          </p:cNvSpPr>
          <p:nvPr>
            <p:ph type="sldNum" sz="quarter" idx="12"/>
          </p:nvPr>
        </p:nvSpPr>
        <p:spPr>
          <a:ln/>
        </p:spPr>
        <p:txBody>
          <a:bodyPr/>
          <a:lstStyle>
            <a:lvl1pPr>
              <a:defRPr/>
            </a:lvl1pPr>
          </a:lstStyle>
          <a:p>
            <a:fld id="{1FDF4F55-3437-A948-9FD0-8F9FB3E7C8E3}" type="slidenum">
              <a:rPr lang="en-US" altLang="en-US"/>
              <a:pPr/>
              <a:t>‹#›</a:t>
            </a:fld>
            <a:endParaRPr lang="en-US" altLang="en-US"/>
          </a:p>
        </p:txBody>
      </p:sp>
    </p:spTree>
    <p:extLst>
      <p:ext uri="{BB962C8B-B14F-4D97-AF65-F5344CB8AC3E}">
        <p14:creationId xmlns:p14="http://schemas.microsoft.com/office/powerpoint/2010/main" val="283760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DD0C862B-FE9A-9C4E-87B6-CEEB319AC2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60E3AA-849C-1846-9706-E3322A97A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DC42BE-613E-8249-B013-2B62EB714D91}"/>
              </a:ext>
            </a:extLst>
          </p:cNvPr>
          <p:cNvSpPr>
            <a:spLocks noGrp="1" noChangeArrowheads="1"/>
          </p:cNvSpPr>
          <p:nvPr>
            <p:ph type="sldNum" sz="quarter" idx="12"/>
          </p:nvPr>
        </p:nvSpPr>
        <p:spPr>
          <a:ln/>
        </p:spPr>
        <p:txBody>
          <a:bodyPr/>
          <a:lstStyle>
            <a:lvl1pPr>
              <a:defRPr/>
            </a:lvl1pPr>
          </a:lstStyle>
          <a:p>
            <a:fld id="{EE861F7F-1CDB-E949-8E52-39D57EAC1DCE}" type="slidenum">
              <a:rPr lang="en-US" altLang="en-US"/>
              <a:pPr/>
              <a:t>‹#›</a:t>
            </a:fld>
            <a:endParaRPr lang="en-US" altLang="en-US"/>
          </a:p>
        </p:txBody>
      </p:sp>
    </p:spTree>
    <p:extLst>
      <p:ext uri="{BB962C8B-B14F-4D97-AF65-F5344CB8AC3E}">
        <p14:creationId xmlns:p14="http://schemas.microsoft.com/office/powerpoint/2010/main" val="413399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29F93A-7075-1843-BC99-B5CE6154D6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D68FD3-359C-A544-9D09-B838FD5F00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7F9588-F001-3C43-8E64-5C28C1B2E31F}"/>
              </a:ext>
            </a:extLst>
          </p:cNvPr>
          <p:cNvSpPr>
            <a:spLocks noGrp="1" noChangeArrowheads="1"/>
          </p:cNvSpPr>
          <p:nvPr>
            <p:ph type="sldNum" sz="quarter" idx="12"/>
          </p:nvPr>
        </p:nvSpPr>
        <p:spPr>
          <a:ln/>
        </p:spPr>
        <p:txBody>
          <a:bodyPr/>
          <a:lstStyle>
            <a:lvl1pPr>
              <a:defRPr/>
            </a:lvl1pPr>
          </a:lstStyle>
          <a:p>
            <a:fld id="{D64DEB51-1045-E945-992D-319BF6B33713}" type="slidenum">
              <a:rPr lang="en-US" altLang="en-US"/>
              <a:pPr/>
              <a:t>‹#›</a:t>
            </a:fld>
            <a:endParaRPr lang="en-US" altLang="en-US"/>
          </a:p>
        </p:txBody>
      </p:sp>
    </p:spTree>
    <p:extLst>
      <p:ext uri="{BB962C8B-B14F-4D97-AF65-F5344CB8AC3E}">
        <p14:creationId xmlns:p14="http://schemas.microsoft.com/office/powerpoint/2010/main" val="22171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391DC8D-E6F7-AA42-8F21-0B34C813F9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DDD981-ADC3-304A-A259-C88AFBA3B5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EDCFAA-93FD-5D49-A733-F563370DC341}"/>
              </a:ext>
            </a:extLst>
          </p:cNvPr>
          <p:cNvSpPr>
            <a:spLocks noGrp="1" noChangeArrowheads="1"/>
          </p:cNvSpPr>
          <p:nvPr>
            <p:ph type="sldNum" sz="quarter" idx="12"/>
          </p:nvPr>
        </p:nvSpPr>
        <p:spPr>
          <a:ln/>
        </p:spPr>
        <p:txBody>
          <a:bodyPr/>
          <a:lstStyle>
            <a:lvl1pPr>
              <a:defRPr/>
            </a:lvl1pPr>
          </a:lstStyle>
          <a:p>
            <a:fld id="{4B3E431A-D352-F045-B6D0-C40E190DA7B8}" type="slidenum">
              <a:rPr lang="en-US" altLang="en-US"/>
              <a:pPr/>
              <a:t>‹#›</a:t>
            </a:fld>
            <a:endParaRPr lang="en-US" altLang="en-US"/>
          </a:p>
        </p:txBody>
      </p:sp>
    </p:spTree>
    <p:extLst>
      <p:ext uri="{BB962C8B-B14F-4D97-AF65-F5344CB8AC3E}">
        <p14:creationId xmlns:p14="http://schemas.microsoft.com/office/powerpoint/2010/main" val="205482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F650D5D-DC06-9C41-94A5-1AB0B4F913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AF9455-E5DC-FF42-B890-0C789E523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2CDD0D-3000-EC46-984E-681D6DE95B4C}"/>
              </a:ext>
            </a:extLst>
          </p:cNvPr>
          <p:cNvSpPr>
            <a:spLocks noGrp="1" noChangeArrowheads="1"/>
          </p:cNvSpPr>
          <p:nvPr>
            <p:ph type="sldNum" sz="quarter" idx="12"/>
          </p:nvPr>
        </p:nvSpPr>
        <p:spPr>
          <a:ln/>
        </p:spPr>
        <p:txBody>
          <a:bodyPr/>
          <a:lstStyle>
            <a:lvl1pPr>
              <a:defRPr/>
            </a:lvl1pPr>
          </a:lstStyle>
          <a:p>
            <a:fld id="{5D7F445D-5BB6-9446-B9CD-6148C8B944EB}" type="slidenum">
              <a:rPr lang="en-US" altLang="en-US"/>
              <a:pPr/>
              <a:t>‹#›</a:t>
            </a:fld>
            <a:endParaRPr lang="en-US" altLang="en-US"/>
          </a:p>
        </p:txBody>
      </p:sp>
    </p:spTree>
    <p:extLst>
      <p:ext uri="{BB962C8B-B14F-4D97-AF65-F5344CB8AC3E}">
        <p14:creationId xmlns:p14="http://schemas.microsoft.com/office/powerpoint/2010/main" val="17575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70D866-6D20-5242-82F2-C8E9D410C82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D28B84-F4A6-0E42-84DB-164E91FFF00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16EB6B-2469-7C4D-9FB9-69899638E68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98B2676-B0AD-0C43-AD6B-16940A353C9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3EE966A7-8B9E-5345-9437-F8C4B583AFBF}"/>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AC4790D1-39FB-D840-99D8-F26DCF0A71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404FA89C-2333-FD4C-AD88-C575EF8E4243}"/>
              </a:ext>
            </a:extLst>
          </p:cNvPr>
          <p:cNvSpPr>
            <a:spLocks noGrp="1" noChangeArrowheads="1"/>
          </p:cNvSpPr>
          <p:nvPr>
            <p:ph type="ctrTitle"/>
          </p:nvPr>
        </p:nvSpPr>
        <p:spPr>
          <a:xfrm>
            <a:off x="685800" y="2587352"/>
            <a:ext cx="7924800" cy="2209800"/>
          </a:xfrm>
        </p:spPr>
        <p:txBody>
          <a:bodyPr/>
          <a:lstStyle/>
          <a:p>
            <a:pPr algn="l" eaLnBrk="1" hangingPunct="1"/>
            <a:r>
              <a:rPr lang="en-US" altLang="en-US" b="1" dirty="0" err="1"/>
              <a:t>RiskAssess</a:t>
            </a:r>
            <a:r>
              <a:rPr lang="en-US" altLang="en-US" dirty="0"/>
              <a:t> </a:t>
            </a:r>
            <a:br>
              <a:rPr lang="en-US" altLang="en-US" dirty="0"/>
            </a:br>
            <a:br>
              <a:rPr lang="en-US" altLang="en-US" sz="1200" dirty="0"/>
            </a:br>
            <a:r>
              <a:rPr lang="en-US" altLang="en-US" sz="3500" dirty="0"/>
              <a:t>New features, Tips &amp; Best Practices</a:t>
            </a:r>
            <a:br>
              <a:rPr lang="en-US" altLang="en-US" sz="3500" dirty="0"/>
            </a:br>
            <a:r>
              <a:rPr lang="en-US" altLang="en-US" sz="3500" dirty="0"/>
              <a:t>Upcoming Inventory / Register</a:t>
            </a:r>
          </a:p>
        </p:txBody>
      </p:sp>
      <p:sp>
        <p:nvSpPr>
          <p:cNvPr id="13314" name="Rectangle 3">
            <a:extLst>
              <a:ext uri="{FF2B5EF4-FFF2-40B4-BE49-F238E27FC236}">
                <a16:creationId xmlns:a16="http://schemas.microsoft.com/office/drawing/2014/main" id="{908A7FA1-C3A3-0042-AE96-4FF97C85CDD2}"/>
              </a:ext>
            </a:extLst>
          </p:cNvPr>
          <p:cNvSpPr>
            <a:spLocks noGrp="1" noChangeArrowheads="1"/>
          </p:cNvSpPr>
          <p:nvPr>
            <p:ph type="subTitle" idx="1"/>
          </p:nvPr>
        </p:nvSpPr>
        <p:spPr>
          <a:xfrm>
            <a:off x="685800" y="5589240"/>
            <a:ext cx="7191375" cy="850900"/>
          </a:xfrm>
        </p:spPr>
        <p:txBody>
          <a:bodyPr/>
          <a:lstStyle/>
          <a:p>
            <a:pPr algn="l" eaLnBrk="1" hangingPunct="1"/>
            <a:r>
              <a:rPr lang="en-US" altLang="en-US" sz="3600" dirty="0">
                <a:solidFill>
                  <a:schemeClr val="accent2"/>
                </a:solidFill>
              </a:rPr>
              <a:t>James Crisp</a:t>
            </a:r>
          </a:p>
        </p:txBody>
      </p:sp>
      <p:pic>
        <p:nvPicPr>
          <p:cNvPr id="13315" name="Picture 2" descr="burning_hair_medium.jpg">
            <a:extLst>
              <a:ext uri="{FF2B5EF4-FFF2-40B4-BE49-F238E27FC236}">
                <a16:creationId xmlns:a16="http://schemas.microsoft.com/office/drawing/2014/main" id="{76B28CB0-7A26-CD44-A517-FB0CBABA7E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15888"/>
            <a:ext cx="21605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screen&#10;&#10;Description automatically generated">
            <a:extLst>
              <a:ext uri="{FF2B5EF4-FFF2-40B4-BE49-F238E27FC236}">
                <a16:creationId xmlns:a16="http://schemas.microsoft.com/office/drawing/2014/main" id="{D176243E-52D1-C5CB-22D0-99C23C3F7205}"/>
              </a:ext>
            </a:extLst>
          </p:cNvPr>
          <p:cNvPicPr>
            <a:picLocks noChangeAspect="1"/>
          </p:cNvPicPr>
          <p:nvPr/>
        </p:nvPicPr>
        <p:blipFill>
          <a:blip r:embed="rId3"/>
          <a:stretch>
            <a:fillRect/>
          </a:stretch>
        </p:blipFill>
        <p:spPr>
          <a:xfrm>
            <a:off x="625642" y="59919"/>
            <a:ext cx="7772400" cy="6753457"/>
          </a:xfrm>
          <a:prstGeom prst="rect">
            <a:avLst/>
          </a:prstGeom>
        </p:spPr>
      </p:pic>
    </p:spTree>
    <p:extLst>
      <p:ext uri="{BB962C8B-B14F-4D97-AF65-F5344CB8AC3E}">
        <p14:creationId xmlns:p14="http://schemas.microsoft.com/office/powerpoint/2010/main" val="34445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3FA45A-D5DF-704B-B89A-CE9A5B1B54A3}"/>
              </a:ext>
            </a:extLst>
          </p:cNvPr>
          <p:cNvPicPr>
            <a:picLocks noChangeAspect="1"/>
          </p:cNvPicPr>
          <p:nvPr/>
        </p:nvPicPr>
        <p:blipFill>
          <a:blip r:embed="rId2"/>
          <a:stretch>
            <a:fillRect/>
          </a:stretch>
        </p:blipFill>
        <p:spPr>
          <a:xfrm>
            <a:off x="618193" y="0"/>
            <a:ext cx="7907613" cy="6858000"/>
          </a:xfrm>
          <a:prstGeom prst="rect">
            <a:avLst/>
          </a:prstGeom>
        </p:spPr>
      </p:pic>
    </p:spTree>
    <p:extLst>
      <p:ext uri="{BB962C8B-B14F-4D97-AF65-F5344CB8AC3E}">
        <p14:creationId xmlns:p14="http://schemas.microsoft.com/office/powerpoint/2010/main" val="334179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784B3-1B1B-83FF-719C-7C28AEA0250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524A6B1-5C95-E80F-DFB1-ED73072F1179}"/>
              </a:ext>
            </a:extLst>
          </p:cNvPr>
          <p:cNvPicPr>
            <a:picLocks noChangeAspect="1"/>
          </p:cNvPicPr>
          <p:nvPr/>
        </p:nvPicPr>
        <p:blipFill>
          <a:blip r:embed="rId3"/>
          <a:stretch>
            <a:fillRect/>
          </a:stretch>
        </p:blipFill>
        <p:spPr>
          <a:xfrm>
            <a:off x="685800" y="188640"/>
            <a:ext cx="7772400" cy="1781012"/>
          </a:xfrm>
          <a:prstGeom prst="rect">
            <a:avLst/>
          </a:prstGeom>
        </p:spPr>
      </p:pic>
      <p:pic>
        <p:nvPicPr>
          <p:cNvPr id="15" name="Picture 14">
            <a:extLst>
              <a:ext uri="{FF2B5EF4-FFF2-40B4-BE49-F238E27FC236}">
                <a16:creationId xmlns:a16="http://schemas.microsoft.com/office/drawing/2014/main" id="{6709341D-1B84-83B8-DB52-7133642F7B64}"/>
              </a:ext>
            </a:extLst>
          </p:cNvPr>
          <p:cNvPicPr>
            <a:picLocks noChangeAspect="1"/>
          </p:cNvPicPr>
          <p:nvPr/>
        </p:nvPicPr>
        <p:blipFill>
          <a:blip r:embed="rId4"/>
          <a:stretch>
            <a:fillRect/>
          </a:stretch>
        </p:blipFill>
        <p:spPr>
          <a:xfrm>
            <a:off x="2915816" y="2835536"/>
            <a:ext cx="5629176" cy="3833824"/>
          </a:xfrm>
          <a:prstGeom prst="rect">
            <a:avLst/>
          </a:prstGeom>
        </p:spPr>
      </p:pic>
    </p:spTree>
    <p:extLst>
      <p:ext uri="{BB962C8B-B14F-4D97-AF65-F5344CB8AC3E}">
        <p14:creationId xmlns:p14="http://schemas.microsoft.com/office/powerpoint/2010/main" val="172681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731D5-CFE3-5C93-FBB9-DEC36F6CDF79}"/>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561C316B-0ECB-0BD0-9966-DE0CF63EBC92}"/>
              </a:ext>
            </a:extLst>
          </p:cNvPr>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Best practices</a:t>
            </a:r>
          </a:p>
        </p:txBody>
      </p:sp>
    </p:spTree>
    <p:extLst>
      <p:ext uri="{BB962C8B-B14F-4D97-AF65-F5344CB8AC3E}">
        <p14:creationId xmlns:p14="http://schemas.microsoft.com/office/powerpoint/2010/main" val="47932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3BB8F-C122-488C-171D-29A06070ADB9}"/>
            </a:ext>
          </a:extLst>
        </p:cNvPr>
        <p:cNvGrpSpPr/>
        <p:nvPr/>
      </p:nvGrpSpPr>
      <p:grpSpPr>
        <a:xfrm>
          <a:off x="0" y="0"/>
          <a:ext cx="0" cy="0"/>
          <a:chOff x="0" y="0"/>
          <a:chExt cx="0" cy="0"/>
        </a:xfrm>
      </p:grpSpPr>
      <p:pic>
        <p:nvPicPr>
          <p:cNvPr id="5" name="Picture 4" descr="A screenshot of a computer screen&#10;&#10;AI-generated content may be incorrect.">
            <a:extLst>
              <a:ext uri="{FF2B5EF4-FFF2-40B4-BE49-F238E27FC236}">
                <a16:creationId xmlns:a16="http://schemas.microsoft.com/office/drawing/2014/main" id="{9DA5CA9D-1E47-7967-357D-8C809B6496FA}"/>
              </a:ext>
            </a:extLst>
          </p:cNvPr>
          <p:cNvPicPr>
            <a:picLocks noChangeAspect="1"/>
          </p:cNvPicPr>
          <p:nvPr/>
        </p:nvPicPr>
        <p:blipFill>
          <a:blip r:embed="rId3"/>
          <a:stretch>
            <a:fillRect/>
          </a:stretch>
        </p:blipFill>
        <p:spPr>
          <a:xfrm>
            <a:off x="611560" y="362824"/>
            <a:ext cx="7772400" cy="6132352"/>
          </a:xfrm>
          <a:prstGeom prst="rect">
            <a:avLst/>
          </a:prstGeom>
        </p:spPr>
      </p:pic>
    </p:spTree>
    <p:extLst>
      <p:ext uri="{BB962C8B-B14F-4D97-AF65-F5344CB8AC3E}">
        <p14:creationId xmlns:p14="http://schemas.microsoft.com/office/powerpoint/2010/main" val="187728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A0AA-5D19-0146-FD5F-5DDEEAD33EFC}"/>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CA080BAF-2365-5FA1-FBCF-6ED9D81776C5}"/>
              </a:ext>
            </a:extLst>
          </p:cNvPr>
          <p:cNvSpPr>
            <a:spLocks noGrp="1" noChangeArrowheads="1"/>
          </p:cNvSpPr>
          <p:nvPr>
            <p:ph type="title"/>
          </p:nvPr>
        </p:nvSpPr>
        <p:spPr>
          <a:xfrm>
            <a:off x="395536" y="1268760"/>
            <a:ext cx="8352928" cy="5328592"/>
          </a:xfrm>
        </p:spPr>
        <p:txBody>
          <a:bodyPr/>
          <a:lstStyle/>
          <a:p>
            <a:pPr eaLnBrk="1" hangingPunct="1"/>
            <a:r>
              <a:rPr lang="en-US" sz="7000" dirty="0">
                <a:solidFill>
                  <a:schemeClr val="tx1"/>
                </a:solidFill>
                <a:latin typeface="Arial" charset="0"/>
                <a:ea typeface="ＭＳ Ｐゴシック" charset="0"/>
                <a:cs typeface="ＭＳ Ｐゴシック" charset="0"/>
              </a:rPr>
              <a:t>Multiple classes on</a:t>
            </a:r>
            <a:br>
              <a:rPr lang="en-US" sz="7000" dirty="0">
                <a:solidFill>
                  <a:schemeClr val="tx1"/>
                </a:solidFill>
                <a:latin typeface="Arial" charset="0"/>
                <a:ea typeface="ＭＳ Ｐゴシック" charset="0"/>
                <a:cs typeface="ＭＳ Ｐゴシック" charset="0"/>
              </a:rPr>
            </a:br>
            <a:br>
              <a:rPr lang="en-US" sz="4000" dirty="0">
                <a:solidFill>
                  <a:schemeClr val="accent2"/>
                </a:solidFill>
                <a:latin typeface="Arial" charset="0"/>
                <a:ea typeface="ＭＳ Ｐゴシック" charset="0"/>
                <a:cs typeface="ＭＳ Ｐゴシック" charset="0"/>
              </a:rPr>
            </a:br>
            <a:r>
              <a:rPr lang="en-US" sz="7000" dirty="0">
                <a:solidFill>
                  <a:schemeClr val="bg1"/>
                </a:solidFill>
                <a:highlight>
                  <a:srgbClr val="FF0000"/>
                </a:highlight>
                <a:latin typeface="Arial" charset="0"/>
                <a:ea typeface="ＭＳ Ｐゴシック" charset="0"/>
                <a:cs typeface="ＭＳ Ｐゴシック" charset="0"/>
              </a:rPr>
              <a:t>  ONE SINGLE  </a:t>
            </a:r>
            <a:r>
              <a:rPr lang="en-US" sz="100" dirty="0">
                <a:solidFill>
                  <a:schemeClr val="bg1"/>
                </a:solidFill>
                <a:highlight>
                  <a:srgbClr val="FF0000"/>
                </a:highlight>
                <a:latin typeface="Arial" charset="0"/>
                <a:ea typeface="ＭＳ Ｐゴシック" charset="0"/>
                <a:cs typeface="ＭＳ Ｐゴシック" charset="0"/>
              </a:rPr>
              <a:t>.</a:t>
            </a:r>
            <a:r>
              <a:rPr lang="en-US" sz="7000" dirty="0">
                <a:solidFill>
                  <a:schemeClr val="bg1"/>
                </a:solidFill>
                <a:highlight>
                  <a:srgbClr val="FF0000"/>
                </a:highlight>
                <a:latin typeface="Arial" charset="0"/>
                <a:ea typeface="ＭＳ Ｐゴシック" charset="0"/>
                <a:cs typeface="ＭＳ Ｐゴシック" charset="0"/>
              </a:rPr>
              <a:t>  </a:t>
            </a:r>
            <a:br>
              <a:rPr lang="en-US" sz="7000" dirty="0">
                <a:solidFill>
                  <a:schemeClr val="bg1"/>
                </a:solidFill>
                <a:highlight>
                  <a:srgbClr val="FF0000"/>
                </a:highlight>
                <a:latin typeface="Arial" charset="0"/>
                <a:ea typeface="ＭＳ Ｐゴシック" charset="0"/>
                <a:cs typeface="ＭＳ Ｐゴシック" charset="0"/>
              </a:rPr>
            </a:br>
            <a:br>
              <a:rPr lang="en-US" sz="4000" dirty="0">
                <a:solidFill>
                  <a:schemeClr val="accent2"/>
                </a:solidFill>
                <a:latin typeface="Arial" charset="0"/>
                <a:ea typeface="ＭＳ Ｐゴシック" charset="0"/>
                <a:cs typeface="ＭＳ Ｐゴシック" charset="0"/>
              </a:rPr>
            </a:br>
            <a:r>
              <a:rPr lang="en-US" sz="7000" dirty="0">
                <a:solidFill>
                  <a:schemeClr val="tx1"/>
                </a:solidFill>
                <a:latin typeface="Arial" charset="0"/>
                <a:ea typeface="ＭＳ Ｐゴシック" charset="0"/>
                <a:cs typeface="ＭＳ Ｐゴシック" charset="0"/>
              </a:rPr>
              <a:t>Risk Assessment</a:t>
            </a:r>
            <a:br>
              <a:rPr lang="en-US" sz="7000" dirty="0">
                <a:latin typeface="Arial" charset="0"/>
                <a:ea typeface="ＭＳ Ｐゴシック" charset="0"/>
                <a:cs typeface="ＭＳ Ｐゴシック" charset="0"/>
              </a:rPr>
            </a:br>
            <a:br>
              <a:rPr lang="en-US" sz="7000" dirty="0">
                <a:latin typeface="Arial" charset="0"/>
                <a:ea typeface="ＭＳ Ｐゴシック" charset="0"/>
                <a:cs typeface="ＭＳ Ｐゴシック" charset="0"/>
              </a:rPr>
            </a:br>
            <a:endParaRPr lang="en-US" sz="4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1220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F22F-45B2-53DC-9F70-4B695DE87CAF}"/>
            </a:ext>
          </a:extLst>
        </p:cNvPr>
        <p:cNvGrpSpPr/>
        <p:nvPr/>
      </p:nvGrpSpPr>
      <p:grpSpPr>
        <a:xfrm>
          <a:off x="0" y="0"/>
          <a:ext cx="0" cy="0"/>
          <a:chOff x="0" y="0"/>
          <a:chExt cx="0" cy="0"/>
        </a:xfrm>
      </p:grpSpPr>
      <p:pic>
        <p:nvPicPr>
          <p:cNvPr id="19" name="Picture 18" descr="A screenshot of a document&#10;&#10;AI-generated content may be incorrect.">
            <a:extLst>
              <a:ext uri="{FF2B5EF4-FFF2-40B4-BE49-F238E27FC236}">
                <a16:creationId xmlns:a16="http://schemas.microsoft.com/office/drawing/2014/main" id="{E4D9A251-B5E7-C10F-B859-AD748678ECDF}"/>
              </a:ext>
            </a:extLst>
          </p:cNvPr>
          <p:cNvPicPr>
            <a:picLocks noChangeAspect="1"/>
          </p:cNvPicPr>
          <p:nvPr/>
        </p:nvPicPr>
        <p:blipFill>
          <a:blip r:embed="rId3"/>
          <a:stretch>
            <a:fillRect/>
          </a:stretch>
        </p:blipFill>
        <p:spPr>
          <a:xfrm>
            <a:off x="713892" y="165406"/>
            <a:ext cx="7772400" cy="6527188"/>
          </a:xfrm>
          <a:prstGeom prst="rect">
            <a:avLst/>
          </a:prstGeom>
        </p:spPr>
      </p:pic>
    </p:spTree>
    <p:extLst>
      <p:ext uri="{BB962C8B-B14F-4D97-AF65-F5344CB8AC3E}">
        <p14:creationId xmlns:p14="http://schemas.microsoft.com/office/powerpoint/2010/main" val="254513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B583C-30D4-6000-7632-BCAA6D2F9E25}"/>
            </a:ext>
          </a:extLst>
        </p:cNvPr>
        <p:cNvGrpSpPr/>
        <p:nvPr/>
      </p:nvGrpSpPr>
      <p:grpSpPr>
        <a:xfrm>
          <a:off x="0" y="0"/>
          <a:ext cx="0" cy="0"/>
          <a:chOff x="0" y="0"/>
          <a:chExt cx="0" cy="0"/>
        </a:xfrm>
      </p:grpSpPr>
      <p:pic>
        <p:nvPicPr>
          <p:cNvPr id="4" name="Picture 3" descr="A white paper with red and black text&#10;&#10;AI-generated content may be incorrect.">
            <a:extLst>
              <a:ext uri="{FF2B5EF4-FFF2-40B4-BE49-F238E27FC236}">
                <a16:creationId xmlns:a16="http://schemas.microsoft.com/office/drawing/2014/main" id="{0E4A2CDF-3374-5CAD-C40F-B8D950B2E59F}"/>
              </a:ext>
            </a:extLst>
          </p:cNvPr>
          <p:cNvPicPr>
            <a:picLocks noChangeAspect="1"/>
          </p:cNvPicPr>
          <p:nvPr/>
        </p:nvPicPr>
        <p:blipFill>
          <a:blip r:embed="rId3"/>
          <a:stretch>
            <a:fillRect/>
          </a:stretch>
        </p:blipFill>
        <p:spPr>
          <a:xfrm>
            <a:off x="179512" y="188640"/>
            <a:ext cx="4579114" cy="3312368"/>
          </a:xfrm>
          <a:prstGeom prst="rect">
            <a:avLst/>
          </a:prstGeom>
        </p:spPr>
      </p:pic>
      <p:sp>
        <p:nvSpPr>
          <p:cNvPr id="6" name="TextBox 5">
            <a:extLst>
              <a:ext uri="{FF2B5EF4-FFF2-40B4-BE49-F238E27FC236}">
                <a16:creationId xmlns:a16="http://schemas.microsoft.com/office/drawing/2014/main" id="{E2D38450-5DED-2B13-DA08-E18277CE81F8}"/>
              </a:ext>
            </a:extLst>
          </p:cNvPr>
          <p:cNvSpPr txBox="1"/>
          <p:nvPr/>
        </p:nvSpPr>
        <p:spPr>
          <a:xfrm>
            <a:off x="214252" y="3776189"/>
            <a:ext cx="8748464" cy="3231654"/>
          </a:xfrm>
          <a:prstGeom prst="rect">
            <a:avLst/>
          </a:prstGeom>
          <a:noFill/>
        </p:spPr>
        <p:txBody>
          <a:bodyPr wrap="square">
            <a:spAutoFit/>
          </a:bodyPr>
          <a:lstStyle/>
          <a:p>
            <a:r>
              <a:rPr lang="en-AU" dirty="0"/>
              <a:t>In </a:t>
            </a:r>
            <a:r>
              <a:rPr lang="en-AU" dirty="0" err="1"/>
              <a:t>RiskAssess</a:t>
            </a:r>
            <a:r>
              <a:rPr lang="en-AU" dirty="0"/>
              <a:t>, we have chosen to:</a:t>
            </a:r>
          </a:p>
          <a:p>
            <a:endParaRPr lang="en-AU" sz="1200" dirty="0"/>
          </a:p>
          <a:p>
            <a:pPr marL="342900" indent="-342900">
              <a:buFont typeface="Arial" panose="020B0604020202020204" pitchFamily="34" charset="0"/>
              <a:buChar char="•"/>
            </a:pPr>
            <a:r>
              <a:rPr lang="en-AU" dirty="0"/>
              <a:t>include the Signal word, since it provides a rapid summary of the hazard level</a:t>
            </a:r>
          </a:p>
          <a:p>
            <a:pPr marL="342900" indent="-342900">
              <a:buFont typeface="Arial" panose="020B0604020202020204" pitchFamily="34" charset="0"/>
              <a:buChar char="•"/>
            </a:pPr>
            <a:r>
              <a:rPr lang="en-AU" dirty="0"/>
              <a:t>use pictograms, rather than hazard statements, since they are more readily understood</a:t>
            </a:r>
          </a:p>
          <a:p>
            <a:pPr marL="342900" indent="-342900">
              <a:buFont typeface="Arial" panose="020B0604020202020204" pitchFamily="34" charset="0"/>
              <a:buChar char="•"/>
            </a:pPr>
            <a:r>
              <a:rPr lang="en-AU" dirty="0"/>
              <a:t>add hazard statements when there is sufficient room</a:t>
            </a:r>
          </a:p>
          <a:p>
            <a:pPr marL="342900" indent="-342900">
              <a:buFont typeface="Arial" panose="020B0604020202020204" pitchFamily="34" charset="0"/>
              <a:buChar char="•"/>
            </a:pPr>
            <a:r>
              <a:rPr lang="en-AU" dirty="0"/>
              <a:t>focus on communicating the most essential information.</a:t>
            </a:r>
          </a:p>
          <a:p>
            <a:endParaRPr lang="en-US" dirty="0"/>
          </a:p>
        </p:txBody>
      </p:sp>
      <p:pic>
        <p:nvPicPr>
          <p:cNvPr id="1026" name="Picture 2" descr="Label Example">
            <a:extLst>
              <a:ext uri="{FF2B5EF4-FFF2-40B4-BE49-F238E27FC236}">
                <a16:creationId xmlns:a16="http://schemas.microsoft.com/office/drawing/2014/main" id="{43CCF065-CE03-50F7-6760-65D2F8027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60648"/>
            <a:ext cx="2033167"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with medium confidence">
            <a:extLst>
              <a:ext uri="{FF2B5EF4-FFF2-40B4-BE49-F238E27FC236}">
                <a16:creationId xmlns:a16="http://schemas.microsoft.com/office/drawing/2014/main" id="{E952E719-02F0-7773-50AF-A74885BE1DC0}"/>
              </a:ext>
            </a:extLst>
          </p:cNvPr>
          <p:cNvPicPr>
            <a:picLocks noChangeAspect="1"/>
          </p:cNvPicPr>
          <p:nvPr/>
        </p:nvPicPr>
        <p:blipFill>
          <a:blip r:embed="rId3"/>
          <a:stretch>
            <a:fillRect/>
          </a:stretch>
        </p:blipFill>
        <p:spPr>
          <a:xfrm>
            <a:off x="4720480" y="4070624"/>
            <a:ext cx="7772400" cy="1813825"/>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5301FC29-43CF-DA7F-9BF7-67DA1F40ABCC}"/>
              </a:ext>
            </a:extLst>
          </p:cNvPr>
          <p:cNvPicPr>
            <a:picLocks noChangeAspect="1"/>
          </p:cNvPicPr>
          <p:nvPr/>
        </p:nvPicPr>
        <p:blipFill>
          <a:blip r:embed="rId4"/>
          <a:stretch>
            <a:fillRect/>
          </a:stretch>
        </p:blipFill>
        <p:spPr>
          <a:xfrm>
            <a:off x="1403648" y="116632"/>
            <a:ext cx="6120680" cy="2897979"/>
          </a:xfrm>
          <a:prstGeom prst="rect">
            <a:avLst/>
          </a:prstGeom>
        </p:spPr>
      </p:pic>
      <p:sp>
        <p:nvSpPr>
          <p:cNvPr id="8" name="Down Arrow 7">
            <a:extLst>
              <a:ext uri="{FF2B5EF4-FFF2-40B4-BE49-F238E27FC236}">
                <a16:creationId xmlns:a16="http://schemas.microsoft.com/office/drawing/2014/main" id="{1680CA0D-6382-F697-0113-BCCADA45515A}"/>
              </a:ext>
            </a:extLst>
          </p:cNvPr>
          <p:cNvSpPr/>
          <p:nvPr/>
        </p:nvSpPr>
        <p:spPr bwMode="auto">
          <a:xfrm rot="19550495">
            <a:off x="5215233" y="728593"/>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1" name="Picture 10" descr="Graphical user interface, text, application&#10;&#10;Description automatically generated">
            <a:extLst>
              <a:ext uri="{FF2B5EF4-FFF2-40B4-BE49-F238E27FC236}">
                <a16:creationId xmlns:a16="http://schemas.microsoft.com/office/drawing/2014/main" id="{6870E318-FA65-DADC-1736-131CE2D90C94}"/>
              </a:ext>
            </a:extLst>
          </p:cNvPr>
          <p:cNvPicPr>
            <a:picLocks noChangeAspect="1"/>
          </p:cNvPicPr>
          <p:nvPr/>
        </p:nvPicPr>
        <p:blipFill>
          <a:blip r:embed="rId5"/>
          <a:stretch>
            <a:fillRect/>
          </a:stretch>
        </p:blipFill>
        <p:spPr>
          <a:xfrm>
            <a:off x="323528" y="3291796"/>
            <a:ext cx="3602541" cy="3096344"/>
          </a:xfrm>
          <a:prstGeom prst="rect">
            <a:avLst/>
          </a:prstGeom>
        </p:spPr>
      </p:pic>
      <p:sp>
        <p:nvSpPr>
          <p:cNvPr id="12" name="Down Arrow 11">
            <a:extLst>
              <a:ext uri="{FF2B5EF4-FFF2-40B4-BE49-F238E27FC236}">
                <a16:creationId xmlns:a16="http://schemas.microsoft.com/office/drawing/2014/main" id="{99542316-29E2-1BFB-D41D-FD932E583E02}"/>
              </a:ext>
            </a:extLst>
          </p:cNvPr>
          <p:cNvSpPr/>
          <p:nvPr/>
        </p:nvSpPr>
        <p:spPr bwMode="auto">
          <a:xfrm rot="5400000">
            <a:off x="3654926" y="3697654"/>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9D881C49-AE5D-35E9-4B3C-0AC5E9265404}"/>
              </a:ext>
            </a:extLst>
          </p:cNvPr>
          <p:cNvSpPr/>
          <p:nvPr/>
        </p:nvSpPr>
        <p:spPr bwMode="auto">
          <a:xfrm rot="8478028">
            <a:off x="5042167" y="5758668"/>
            <a:ext cx="309382" cy="590801"/>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8098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Future Plans</a:t>
            </a:r>
          </a:p>
        </p:txBody>
      </p:sp>
    </p:spTree>
    <p:extLst>
      <p:ext uri="{BB962C8B-B14F-4D97-AF65-F5344CB8AC3E}">
        <p14:creationId xmlns:p14="http://schemas.microsoft.com/office/powerpoint/2010/main" val="326342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A6AA0-C45A-8B6E-3C81-3719C92AC4DF}"/>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E0715984-0E6D-222C-5AB4-899DC6A146D0}"/>
              </a:ext>
            </a:extLst>
          </p:cNvPr>
          <p:cNvSpPr>
            <a:spLocks noGrp="1" noChangeArrowheads="1"/>
          </p:cNvSpPr>
          <p:nvPr>
            <p:ph type="title"/>
          </p:nvPr>
        </p:nvSpPr>
        <p:spPr>
          <a:xfrm>
            <a:off x="467544" y="2492896"/>
            <a:ext cx="8352928" cy="1143000"/>
          </a:xfrm>
        </p:spPr>
        <p:txBody>
          <a:bodyPr/>
          <a:lstStyle/>
          <a:p>
            <a:pPr algn="l" eaLnBrk="1" hangingPunct="1"/>
            <a:r>
              <a:rPr lang="en-US" sz="7000" dirty="0">
                <a:latin typeface="Arial" charset="0"/>
                <a:ea typeface="ＭＳ Ｐゴシック" charset="0"/>
                <a:cs typeface="ＭＳ Ｐゴシック" charset="0"/>
              </a:rPr>
              <a:t>New features </a:t>
            </a:r>
            <a:br>
              <a:rPr lang="en-US" sz="7000" dirty="0">
                <a:latin typeface="Arial" charset="0"/>
                <a:ea typeface="ＭＳ Ｐゴシック" charset="0"/>
                <a:cs typeface="ＭＳ Ｐゴシック" charset="0"/>
              </a:rPr>
            </a:br>
            <a:r>
              <a:rPr lang="en-US" sz="7000" dirty="0">
                <a:latin typeface="Arial" charset="0"/>
                <a:ea typeface="ＭＳ Ｐゴシック" charset="0"/>
                <a:cs typeface="ＭＳ Ｐゴシック" charset="0"/>
              </a:rPr>
              <a:t>and Tips</a:t>
            </a:r>
          </a:p>
        </p:txBody>
      </p:sp>
    </p:spTree>
    <p:extLst>
      <p:ext uri="{BB962C8B-B14F-4D97-AF65-F5344CB8AC3E}">
        <p14:creationId xmlns:p14="http://schemas.microsoft.com/office/powerpoint/2010/main" val="137186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1DCA3-1FE4-560C-EF65-3A90C7EA9C8A}"/>
              </a:ext>
            </a:extLst>
          </p:cNvPr>
          <p:cNvSpPr txBox="1"/>
          <p:nvPr/>
        </p:nvSpPr>
        <p:spPr>
          <a:xfrm>
            <a:off x="150540" y="4221088"/>
            <a:ext cx="8988358" cy="2308324"/>
          </a:xfrm>
          <a:prstGeom prst="rect">
            <a:avLst/>
          </a:prstGeom>
          <a:noFill/>
        </p:spPr>
        <p:txBody>
          <a:bodyPr wrap="none" rtlCol="0">
            <a:spAutoFit/>
          </a:bodyPr>
          <a:lstStyle/>
          <a:p>
            <a:pPr marL="342900" indent="-342900">
              <a:buFont typeface="Arial" panose="020B0604020202020204" pitchFamily="34" charset="0"/>
              <a:buChar char="•"/>
            </a:pPr>
            <a:r>
              <a:rPr lang="en-US" dirty="0"/>
              <a:t>Links to RA safety info &amp; SDS</a:t>
            </a:r>
          </a:p>
          <a:p>
            <a:pPr marL="342900" indent="-342900">
              <a:buFont typeface="Arial" panose="020B0604020202020204" pitchFamily="34" charset="0"/>
              <a:buChar char="•"/>
            </a:pPr>
            <a:r>
              <a:rPr lang="en-US" dirty="0"/>
              <a:t>Import from CSV/template/</a:t>
            </a:r>
            <a:r>
              <a:rPr lang="en-US" dirty="0" err="1"/>
              <a:t>Chemwatch</a:t>
            </a:r>
            <a:endParaRPr lang="en-US" dirty="0"/>
          </a:p>
          <a:p>
            <a:pPr marL="342900" indent="-342900">
              <a:buFont typeface="Arial" panose="020B0604020202020204" pitchFamily="34" charset="0"/>
              <a:buChar char="•"/>
            </a:pPr>
            <a:r>
              <a:rPr lang="en-US" dirty="0"/>
              <a:t>Easy print out</a:t>
            </a:r>
          </a:p>
          <a:p>
            <a:pPr marL="342900" indent="-342900">
              <a:buFont typeface="Arial" panose="020B0604020202020204" pitchFamily="34" charset="0"/>
              <a:buChar char="•"/>
            </a:pPr>
            <a:r>
              <a:rPr lang="en-US" dirty="0"/>
              <a:t>Reports/</a:t>
            </a:r>
            <a:r>
              <a:rPr lang="en-US" dirty="0" err="1"/>
              <a:t>Colours</a:t>
            </a:r>
            <a:r>
              <a:rPr lang="en-US" dirty="0"/>
              <a:t> for SDS that need updating</a:t>
            </a:r>
          </a:p>
          <a:p>
            <a:pPr marL="342900" indent="-342900">
              <a:buFont typeface="Arial" panose="020B0604020202020204" pitchFamily="34" charset="0"/>
              <a:buChar char="•"/>
            </a:pPr>
            <a:r>
              <a:rPr lang="en-US" dirty="0"/>
              <a:t>Building (list), room (list), location (text)?</a:t>
            </a:r>
          </a:p>
          <a:p>
            <a:pPr marL="342900" indent="-342900">
              <a:buFont typeface="Arial" panose="020B0604020202020204" pitchFamily="34" charset="0"/>
              <a:buChar char="•"/>
            </a:pPr>
            <a:r>
              <a:rPr lang="en-US" dirty="0"/>
              <a:t>Access for outside Science </a:t>
            </a:r>
            <a:r>
              <a:rPr lang="en-US" sz="1600" dirty="0"/>
              <a:t>(read-only link for all, editable link per department)?</a:t>
            </a:r>
          </a:p>
        </p:txBody>
      </p:sp>
      <p:sp>
        <p:nvSpPr>
          <p:cNvPr id="9" name="Rectangle 2">
            <a:extLst>
              <a:ext uri="{FF2B5EF4-FFF2-40B4-BE49-F238E27FC236}">
                <a16:creationId xmlns:a16="http://schemas.microsoft.com/office/drawing/2014/main" id="{5B4B294C-F794-33A6-77CB-A3C9275B7331}"/>
              </a:ext>
            </a:extLst>
          </p:cNvPr>
          <p:cNvSpPr>
            <a:spLocks noGrp="1" noChangeArrowheads="1"/>
          </p:cNvSpPr>
          <p:nvPr>
            <p:ph type="title"/>
          </p:nvPr>
        </p:nvSpPr>
        <p:spPr>
          <a:xfrm>
            <a:off x="39960" y="520750"/>
            <a:ext cx="7772400" cy="515938"/>
          </a:xfrm>
        </p:spPr>
        <p:txBody>
          <a:bodyPr/>
          <a:lstStyle/>
          <a:p>
            <a:pPr algn="l" eaLnBrk="1" hangingPunct="1"/>
            <a:r>
              <a:rPr lang="en-US" altLang="en-US" sz="3600" dirty="0">
                <a:solidFill>
                  <a:schemeClr val="tx1"/>
                </a:solidFill>
              </a:rPr>
              <a:t>Chemical Register DRAFT</a:t>
            </a:r>
            <a:endParaRPr lang="en-US" altLang="en-US" sz="4800" dirty="0">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BF063B86-E3B5-BAC6-20E7-E4CB67347F8A}"/>
              </a:ext>
            </a:extLst>
          </p:cNvPr>
          <p:cNvPicPr>
            <a:picLocks noChangeAspect="1"/>
          </p:cNvPicPr>
          <p:nvPr/>
        </p:nvPicPr>
        <p:blipFill>
          <a:blip r:embed="rId3"/>
          <a:stretch>
            <a:fillRect/>
          </a:stretch>
        </p:blipFill>
        <p:spPr>
          <a:xfrm>
            <a:off x="35496" y="1700808"/>
            <a:ext cx="9777889" cy="2029083"/>
          </a:xfrm>
          <a:prstGeom prst="rect">
            <a:avLst/>
          </a:prstGeom>
        </p:spPr>
      </p:pic>
    </p:spTree>
    <p:extLst>
      <p:ext uri="{BB962C8B-B14F-4D97-AF65-F5344CB8AC3E}">
        <p14:creationId xmlns:p14="http://schemas.microsoft.com/office/powerpoint/2010/main" val="369583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1DCA3-1FE4-560C-EF65-3A90C7EA9C8A}"/>
              </a:ext>
            </a:extLst>
          </p:cNvPr>
          <p:cNvSpPr txBox="1"/>
          <p:nvPr/>
        </p:nvSpPr>
        <p:spPr>
          <a:xfrm>
            <a:off x="150540" y="4145012"/>
            <a:ext cx="6215804" cy="1569660"/>
          </a:xfrm>
          <a:prstGeom prst="rect">
            <a:avLst/>
          </a:prstGeom>
          <a:noFill/>
        </p:spPr>
        <p:txBody>
          <a:bodyPr wrap="none" rtlCol="0">
            <a:spAutoFit/>
          </a:bodyPr>
          <a:lstStyle/>
          <a:p>
            <a:pPr marL="342900" indent="-342900">
              <a:buFont typeface="Arial" panose="020B0604020202020204" pitchFamily="34" charset="0"/>
              <a:buChar char="•"/>
            </a:pPr>
            <a:r>
              <a:rPr lang="en-US" dirty="0"/>
              <a:t>Building (list), room (list), location (text)?</a:t>
            </a:r>
          </a:p>
          <a:p>
            <a:pPr marL="342900" indent="-342900">
              <a:buFont typeface="Arial" panose="020B0604020202020204" pitchFamily="34" charset="0"/>
              <a:buChar char="•"/>
            </a:pPr>
            <a:r>
              <a:rPr lang="en-US" dirty="0"/>
              <a:t>Import from CSV/template</a:t>
            </a:r>
          </a:p>
          <a:p>
            <a:pPr marL="342900" indent="-342900">
              <a:buFont typeface="Arial" panose="020B0604020202020204" pitchFamily="34" charset="0"/>
              <a:buChar char="•"/>
            </a:pPr>
            <a:r>
              <a:rPr lang="en-US" dirty="0"/>
              <a:t>Easy print out</a:t>
            </a:r>
          </a:p>
          <a:p>
            <a:pPr marL="342900" indent="-342900">
              <a:buFont typeface="Arial" panose="020B0604020202020204" pitchFamily="34" charset="0"/>
              <a:buChar char="•"/>
            </a:pPr>
            <a:r>
              <a:rPr lang="en-US" dirty="0"/>
              <a:t>Anything missing?</a:t>
            </a:r>
          </a:p>
        </p:txBody>
      </p:sp>
      <p:sp>
        <p:nvSpPr>
          <p:cNvPr id="2" name="Rectangle 2">
            <a:extLst>
              <a:ext uri="{FF2B5EF4-FFF2-40B4-BE49-F238E27FC236}">
                <a16:creationId xmlns:a16="http://schemas.microsoft.com/office/drawing/2014/main" id="{C1EF560E-3744-E387-BFC1-3BDD54DF66A9}"/>
              </a:ext>
            </a:extLst>
          </p:cNvPr>
          <p:cNvSpPr txBox="1">
            <a:spLocks noChangeArrowheads="1"/>
          </p:cNvSpPr>
          <p:nvPr/>
        </p:nvSpPr>
        <p:spPr bwMode="auto">
          <a:xfrm>
            <a:off x="35496" y="520750"/>
            <a:ext cx="7772400" cy="51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l" eaLnBrk="1" hangingPunct="1"/>
            <a:r>
              <a:rPr lang="en-US" altLang="en-US" sz="3600" kern="0" dirty="0">
                <a:solidFill>
                  <a:schemeClr val="tx1"/>
                </a:solidFill>
              </a:rPr>
              <a:t>Equipment Inventory DRAFT</a:t>
            </a:r>
            <a:endParaRPr lang="en-US" altLang="en-US" sz="4800" kern="0" dirty="0">
              <a:solidFill>
                <a:schemeClr val="tx1"/>
              </a:solidFill>
            </a:endParaRPr>
          </a:p>
        </p:txBody>
      </p:sp>
      <p:pic>
        <p:nvPicPr>
          <p:cNvPr id="5" name="Picture 4" descr="A screenshot of a computer&#10;&#10;Description automatically generated">
            <a:extLst>
              <a:ext uri="{FF2B5EF4-FFF2-40B4-BE49-F238E27FC236}">
                <a16:creationId xmlns:a16="http://schemas.microsoft.com/office/drawing/2014/main" id="{D452483C-D795-B646-EA0A-B0A48889C458}"/>
              </a:ext>
            </a:extLst>
          </p:cNvPr>
          <p:cNvPicPr>
            <a:picLocks noChangeAspect="1"/>
          </p:cNvPicPr>
          <p:nvPr/>
        </p:nvPicPr>
        <p:blipFill>
          <a:blip r:embed="rId2"/>
          <a:stretch>
            <a:fillRect/>
          </a:stretch>
        </p:blipFill>
        <p:spPr>
          <a:xfrm>
            <a:off x="35496" y="1916832"/>
            <a:ext cx="9554269" cy="1368152"/>
          </a:xfrm>
          <a:prstGeom prst="rect">
            <a:avLst/>
          </a:prstGeom>
        </p:spPr>
      </p:pic>
    </p:spTree>
    <p:extLst>
      <p:ext uri="{BB962C8B-B14F-4D97-AF65-F5344CB8AC3E}">
        <p14:creationId xmlns:p14="http://schemas.microsoft.com/office/powerpoint/2010/main" val="84005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Tips &amp; Tricks</a:t>
            </a:r>
          </a:p>
        </p:txBody>
      </p:sp>
    </p:spTree>
    <p:extLst>
      <p:ext uri="{BB962C8B-B14F-4D97-AF65-F5344CB8AC3E}">
        <p14:creationId xmlns:p14="http://schemas.microsoft.com/office/powerpoint/2010/main" val="398423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725820E-9CE5-D340-9249-919E1A548A52}"/>
              </a:ext>
            </a:extLst>
          </p:cNvPr>
          <p:cNvSpPr>
            <a:spLocks noGrp="1" noChangeArrowheads="1"/>
          </p:cNvSpPr>
          <p:nvPr>
            <p:ph type="title"/>
          </p:nvPr>
        </p:nvSpPr>
        <p:spPr>
          <a:xfrm>
            <a:off x="683568" y="116632"/>
            <a:ext cx="7272808" cy="533400"/>
          </a:xfrm>
        </p:spPr>
        <p:txBody>
          <a:bodyPr/>
          <a:lstStyle/>
          <a:p>
            <a:pPr eaLnBrk="1" hangingPunct="1"/>
            <a:r>
              <a:rPr lang="en-US" altLang="en-US" sz="3200" dirty="0"/>
              <a:t>Menu</a:t>
            </a:r>
            <a:endParaRPr lang="en-US" altLang="en-US" dirty="0"/>
          </a:p>
        </p:txBody>
      </p:sp>
      <p:sp>
        <p:nvSpPr>
          <p:cNvPr id="14338" name="Rectangle 3">
            <a:extLst>
              <a:ext uri="{FF2B5EF4-FFF2-40B4-BE49-F238E27FC236}">
                <a16:creationId xmlns:a16="http://schemas.microsoft.com/office/drawing/2014/main" id="{62D7E5B7-1B78-1048-8B9C-94CA04DE4D91}"/>
              </a:ext>
            </a:extLst>
          </p:cNvPr>
          <p:cNvSpPr>
            <a:spLocks noGrp="1" noChangeArrowheads="1"/>
          </p:cNvSpPr>
          <p:nvPr>
            <p:ph type="body" idx="1"/>
          </p:nvPr>
        </p:nvSpPr>
        <p:spPr>
          <a:xfrm>
            <a:off x="467544" y="683865"/>
            <a:ext cx="4392488" cy="6129511"/>
          </a:xfrm>
        </p:spPr>
        <p:txBody>
          <a:bodyPr/>
          <a:lstStyle/>
          <a:p>
            <a:pPr eaLnBrk="1" hangingPunct="1">
              <a:lnSpc>
                <a:spcPct val="90000"/>
              </a:lnSpc>
              <a:buFontTx/>
              <a:buNone/>
            </a:pPr>
            <a:r>
              <a:rPr lang="en-AU" sz="2000" b="1" dirty="0">
                <a:highlight>
                  <a:srgbClr val="FFFF00"/>
                </a:highlight>
              </a:rPr>
              <a:t>Shortcuts</a:t>
            </a:r>
          </a:p>
          <a:p>
            <a:pPr eaLnBrk="1" hangingPunct="1">
              <a:lnSpc>
                <a:spcPct val="90000"/>
              </a:lnSpc>
              <a:buNone/>
            </a:pPr>
            <a:r>
              <a:rPr lang="en-AU" altLang="en-US" sz="2000" dirty="0"/>
              <a:t>icons, </a:t>
            </a:r>
            <a:r>
              <a:rPr lang="en-AU" altLang="en-US" sz="2000" dirty="0" err="1"/>
              <a:t>hcl</a:t>
            </a:r>
            <a:r>
              <a:rPr lang="en-AU" altLang="en-US" sz="2000" dirty="0"/>
              <a:t>, part name,</a:t>
            </a:r>
            <a:r>
              <a:rPr lang="en-AU" sz="2000" dirty="0"/>
              <a:t> day/month, </a:t>
            </a:r>
          </a:p>
          <a:p>
            <a:pPr eaLnBrk="1" hangingPunct="1">
              <a:lnSpc>
                <a:spcPct val="90000"/>
              </a:lnSpc>
              <a:buNone/>
            </a:pPr>
            <a:r>
              <a:rPr lang="en-AU" altLang="en-US" sz="2000" dirty="0"/>
              <a:t>click banner, links, hot links, delete,</a:t>
            </a:r>
          </a:p>
          <a:p>
            <a:pPr eaLnBrk="1" hangingPunct="1">
              <a:lnSpc>
                <a:spcPct val="90000"/>
              </a:lnSpc>
              <a:buNone/>
            </a:pPr>
            <a:r>
              <a:rPr lang="en-AU" altLang="en-US" sz="2000" dirty="0"/>
              <a:t>Best RAs, </a:t>
            </a:r>
            <a:r>
              <a:rPr lang="en-AU" sz="2000" dirty="0">
                <a:highlight>
                  <a:srgbClr val="FFFF00"/>
                </a:highlight>
              </a:rPr>
              <a:t>search on less, # &amp; sort</a:t>
            </a:r>
            <a:endParaRPr lang="en-AU" altLang="en-US" sz="2000" dirty="0">
              <a:highlight>
                <a:srgbClr val="FFFF00"/>
              </a:highlight>
            </a:endParaRPr>
          </a:p>
          <a:p>
            <a:pPr eaLnBrk="1" hangingPunct="1">
              <a:lnSpc>
                <a:spcPct val="90000"/>
              </a:lnSpc>
              <a:buFontTx/>
              <a:buNone/>
            </a:pPr>
            <a:endParaRPr lang="en-AU" sz="2000" dirty="0"/>
          </a:p>
          <a:p>
            <a:pPr eaLnBrk="1" hangingPunct="1">
              <a:lnSpc>
                <a:spcPct val="90000"/>
              </a:lnSpc>
              <a:buFontTx/>
              <a:buNone/>
            </a:pPr>
            <a:r>
              <a:rPr lang="en-AU" sz="2000" b="1" dirty="0"/>
              <a:t>Scheduling</a:t>
            </a:r>
          </a:p>
          <a:p>
            <a:pPr eaLnBrk="1" hangingPunct="1">
              <a:lnSpc>
                <a:spcPct val="90000"/>
              </a:lnSpc>
              <a:buNone/>
            </a:pPr>
            <a:r>
              <a:rPr lang="en-AU" sz="2000" dirty="0"/>
              <a:t>Excel/csv, any dates, last week, </a:t>
            </a:r>
          </a:p>
          <a:p>
            <a:pPr eaLnBrk="1" hangingPunct="1">
              <a:lnSpc>
                <a:spcPct val="90000"/>
              </a:lnSpc>
              <a:buNone/>
            </a:pPr>
            <a:r>
              <a:rPr lang="en-AU" sz="2000" dirty="0"/>
              <a:t>search, no# </a:t>
            </a:r>
            <a:r>
              <a:rPr lang="en-AU" sz="2000" dirty="0" err="1"/>
              <a:t>pracs</a:t>
            </a:r>
            <a:r>
              <a:rPr lang="en-AU" sz="2000" dirty="0"/>
              <a:t>, </a:t>
            </a:r>
            <a:r>
              <a:rPr lang="en-AU" sz="2000" dirty="0">
                <a:highlight>
                  <a:srgbClr val="FFFF00"/>
                </a:highlight>
              </a:rPr>
              <a:t>prep notes</a:t>
            </a:r>
            <a:r>
              <a:rPr lang="en-AU" sz="2000" dirty="0"/>
              <a:t>, </a:t>
            </a:r>
          </a:p>
          <a:p>
            <a:pPr eaLnBrk="1" hangingPunct="1">
              <a:lnSpc>
                <a:spcPct val="90000"/>
              </a:lnSpc>
              <a:buNone/>
            </a:pPr>
            <a:r>
              <a:rPr lang="en-AU" sz="2000" dirty="0"/>
              <a:t>double booking, lodged date</a:t>
            </a:r>
          </a:p>
          <a:p>
            <a:pPr eaLnBrk="1" hangingPunct="1">
              <a:lnSpc>
                <a:spcPct val="90000"/>
              </a:lnSpc>
              <a:buFontTx/>
              <a:buNone/>
            </a:pPr>
            <a:endParaRPr lang="en-AU" sz="2000" dirty="0"/>
          </a:p>
          <a:p>
            <a:pPr eaLnBrk="1" hangingPunct="1">
              <a:lnSpc>
                <a:spcPct val="90000"/>
              </a:lnSpc>
              <a:buFontTx/>
              <a:buNone/>
            </a:pPr>
            <a:r>
              <a:rPr lang="en-AU" sz="2000" b="1" dirty="0">
                <a:highlight>
                  <a:srgbClr val="FFFF00"/>
                </a:highlight>
              </a:rPr>
              <a:t>Tools</a:t>
            </a:r>
          </a:p>
          <a:p>
            <a:pPr eaLnBrk="1" hangingPunct="1">
              <a:lnSpc>
                <a:spcPct val="90000"/>
              </a:lnSpc>
              <a:buFontTx/>
              <a:buNone/>
            </a:pPr>
            <a:r>
              <a:rPr lang="en-AU" sz="2000" dirty="0"/>
              <a:t>customise year groups,</a:t>
            </a:r>
          </a:p>
          <a:p>
            <a:pPr eaLnBrk="1" hangingPunct="1">
              <a:lnSpc>
                <a:spcPct val="90000"/>
              </a:lnSpc>
              <a:buNone/>
            </a:pPr>
            <a:r>
              <a:rPr lang="en-AU" sz="2000" dirty="0"/>
              <a:t>stocktaking &amp; usage, invoice,</a:t>
            </a:r>
          </a:p>
          <a:p>
            <a:pPr eaLnBrk="1" hangingPunct="1">
              <a:lnSpc>
                <a:spcPct val="90000"/>
              </a:lnSpc>
              <a:buNone/>
            </a:pPr>
            <a:r>
              <a:rPr lang="en-AU" sz="2000" dirty="0"/>
              <a:t>backup system, defaults</a:t>
            </a:r>
          </a:p>
          <a:p>
            <a:pPr eaLnBrk="1" hangingPunct="1">
              <a:lnSpc>
                <a:spcPct val="90000"/>
              </a:lnSpc>
              <a:buFontTx/>
              <a:buNone/>
            </a:pPr>
            <a:endParaRPr lang="en-AU" sz="2000" dirty="0"/>
          </a:p>
          <a:p>
            <a:pPr eaLnBrk="1" hangingPunct="1">
              <a:lnSpc>
                <a:spcPct val="90000"/>
              </a:lnSpc>
              <a:buFontTx/>
              <a:buNone/>
            </a:pPr>
            <a:r>
              <a:rPr lang="en-AU" sz="2000" b="1" dirty="0"/>
              <a:t>Resources</a:t>
            </a:r>
          </a:p>
          <a:p>
            <a:pPr eaLnBrk="1" hangingPunct="1">
              <a:lnSpc>
                <a:spcPct val="90000"/>
              </a:lnSpc>
              <a:buNone/>
            </a:pPr>
            <a:r>
              <a:rPr lang="en-AU" sz="2000" dirty="0"/>
              <a:t>learning resources, </a:t>
            </a:r>
            <a:r>
              <a:rPr lang="en-AU" sz="2000" dirty="0" err="1"/>
              <a:t>faq</a:t>
            </a:r>
            <a:r>
              <a:rPr lang="en-AU" sz="2000" dirty="0"/>
              <a:t>, eBook, </a:t>
            </a:r>
          </a:p>
          <a:p>
            <a:pPr eaLnBrk="1" hangingPunct="1">
              <a:lnSpc>
                <a:spcPct val="90000"/>
              </a:lnSpc>
              <a:buNone/>
            </a:pPr>
            <a:r>
              <a:rPr lang="en-AU" sz="2000" dirty="0"/>
              <a:t>videos, libraries: </a:t>
            </a:r>
            <a:r>
              <a:rPr lang="en-AU" sz="2000" dirty="0" err="1"/>
              <a:t>Stile+EP+Edrolo</a:t>
            </a:r>
            <a:endParaRPr lang="en-AU" sz="2000" dirty="0"/>
          </a:p>
          <a:p>
            <a:pPr eaLnBrk="1" hangingPunct="1">
              <a:lnSpc>
                <a:spcPct val="90000"/>
              </a:lnSpc>
              <a:buFontTx/>
              <a:buNone/>
            </a:pPr>
            <a:endParaRPr lang="en-AU" sz="2000" dirty="0"/>
          </a:p>
        </p:txBody>
      </p:sp>
      <p:sp>
        <p:nvSpPr>
          <p:cNvPr id="4" name="Rectangle 3">
            <a:extLst>
              <a:ext uri="{FF2B5EF4-FFF2-40B4-BE49-F238E27FC236}">
                <a16:creationId xmlns:a16="http://schemas.microsoft.com/office/drawing/2014/main" id="{E9686B5A-FCAF-DB49-BD3D-624CA2B93490}"/>
              </a:ext>
            </a:extLst>
          </p:cNvPr>
          <p:cNvSpPr txBox="1">
            <a:spLocks noChangeArrowheads="1"/>
          </p:cNvSpPr>
          <p:nvPr/>
        </p:nvSpPr>
        <p:spPr bwMode="auto">
          <a:xfrm>
            <a:off x="5004048" y="684716"/>
            <a:ext cx="3974976" cy="612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90000"/>
              </a:lnSpc>
              <a:buFontTx/>
              <a:buNone/>
            </a:pPr>
            <a:r>
              <a:rPr lang="en-AU" sz="2000" b="1" dirty="0"/>
              <a:t>Labels</a:t>
            </a:r>
          </a:p>
          <a:p>
            <a:pPr eaLnBrk="1" hangingPunct="1">
              <a:lnSpc>
                <a:spcPct val="90000"/>
              </a:lnSpc>
              <a:buFontTx/>
              <a:buNone/>
            </a:pPr>
            <a:r>
              <a:rPr lang="en-AU" sz="2000" dirty="0"/>
              <a:t>standard &amp; </a:t>
            </a:r>
            <a:r>
              <a:rPr lang="en-AU" sz="2000" dirty="0">
                <a:highlight>
                  <a:srgbClr val="FFFF00"/>
                </a:highlight>
              </a:rPr>
              <a:t>custom labels</a:t>
            </a:r>
          </a:p>
          <a:p>
            <a:pPr eaLnBrk="1" hangingPunct="1">
              <a:lnSpc>
                <a:spcPct val="90000"/>
              </a:lnSpc>
              <a:buFontTx/>
              <a:buNone/>
            </a:pPr>
            <a:r>
              <a:rPr lang="en-AU" sz="2000" dirty="0"/>
              <a:t>multiple chemicals on sheet</a:t>
            </a:r>
          </a:p>
          <a:p>
            <a:pPr eaLnBrk="1" hangingPunct="1">
              <a:lnSpc>
                <a:spcPct val="90000"/>
              </a:lnSpc>
              <a:buFontTx/>
              <a:buNone/>
            </a:pPr>
            <a:r>
              <a:rPr lang="en-AU" sz="2000" dirty="0"/>
              <a:t>mixtures, non-chemicals</a:t>
            </a:r>
          </a:p>
          <a:p>
            <a:pPr eaLnBrk="1" hangingPunct="1">
              <a:lnSpc>
                <a:spcPct val="90000"/>
              </a:lnSpc>
              <a:buFontTx/>
              <a:buNone/>
            </a:pPr>
            <a:r>
              <a:rPr lang="en-AU" sz="2000" dirty="0"/>
              <a:t>free text, biohazard symbol</a:t>
            </a:r>
          </a:p>
          <a:p>
            <a:pPr eaLnBrk="1" hangingPunct="1">
              <a:lnSpc>
                <a:spcPct val="90000"/>
              </a:lnSpc>
              <a:buFontTx/>
              <a:buNone/>
            </a:pPr>
            <a:endParaRPr lang="en-AU" sz="2000" kern="0" dirty="0"/>
          </a:p>
          <a:p>
            <a:pPr eaLnBrk="1" hangingPunct="1">
              <a:lnSpc>
                <a:spcPct val="90000"/>
              </a:lnSpc>
              <a:buFontTx/>
              <a:buNone/>
            </a:pPr>
            <a:r>
              <a:rPr lang="en-AU" sz="2000" b="1" kern="0" dirty="0"/>
              <a:t>Operations</a:t>
            </a:r>
          </a:p>
          <a:p>
            <a:pPr eaLnBrk="1" hangingPunct="1">
              <a:lnSpc>
                <a:spcPct val="90000"/>
              </a:lnSpc>
              <a:buFontTx/>
              <a:buNone/>
            </a:pPr>
            <a:r>
              <a:rPr lang="en-AU" sz="2000" kern="0" dirty="0"/>
              <a:t>reschedule, archive risk </a:t>
            </a:r>
          </a:p>
          <a:p>
            <a:pPr eaLnBrk="1" hangingPunct="1">
              <a:lnSpc>
                <a:spcPct val="90000"/>
              </a:lnSpc>
              <a:buFontTx/>
              <a:buNone/>
            </a:pPr>
            <a:r>
              <a:rPr lang="en-AU" sz="2000" kern="0" dirty="0"/>
              <a:t>assessments, </a:t>
            </a:r>
            <a:r>
              <a:rPr lang="en-AU" sz="2000" kern="0" dirty="0">
                <a:highlight>
                  <a:srgbClr val="FFFF00"/>
                </a:highlight>
              </a:rPr>
              <a:t>annual review</a:t>
            </a:r>
            <a:r>
              <a:rPr lang="en-AU" sz="2000" kern="0" dirty="0"/>
              <a:t>, </a:t>
            </a:r>
          </a:p>
          <a:p>
            <a:pPr eaLnBrk="1" hangingPunct="1">
              <a:lnSpc>
                <a:spcPct val="90000"/>
              </a:lnSpc>
              <a:buFontTx/>
              <a:buNone/>
            </a:pPr>
            <a:r>
              <a:rPr lang="en-AU" sz="2000" kern="0" dirty="0"/>
              <a:t>tech-only RAs, review notes,</a:t>
            </a:r>
          </a:p>
          <a:p>
            <a:pPr eaLnBrk="1" hangingPunct="1">
              <a:lnSpc>
                <a:spcPct val="90000"/>
              </a:lnSpc>
              <a:buNone/>
            </a:pPr>
            <a:r>
              <a:rPr lang="en-AU" sz="2000" kern="0" dirty="0"/>
              <a:t>high/extreme: 3 signatures, list</a:t>
            </a:r>
          </a:p>
          <a:p>
            <a:pPr eaLnBrk="1" hangingPunct="1">
              <a:lnSpc>
                <a:spcPct val="90000"/>
              </a:lnSpc>
              <a:buFontTx/>
              <a:buNone/>
            </a:pPr>
            <a:endParaRPr lang="en-AU" sz="2000" kern="0" dirty="0"/>
          </a:p>
          <a:p>
            <a:pPr eaLnBrk="1" hangingPunct="1">
              <a:lnSpc>
                <a:spcPct val="90000"/>
              </a:lnSpc>
              <a:buFontTx/>
              <a:buNone/>
            </a:pPr>
            <a:r>
              <a:rPr lang="en-AU" sz="2000" b="1" kern="0" dirty="0">
                <a:highlight>
                  <a:srgbClr val="FFFF00"/>
                </a:highlight>
              </a:rPr>
              <a:t>Multiple classes</a:t>
            </a:r>
          </a:p>
          <a:p>
            <a:pPr eaLnBrk="1" hangingPunct="1">
              <a:lnSpc>
                <a:spcPct val="90000"/>
              </a:lnSpc>
              <a:buFontTx/>
              <a:buNone/>
            </a:pPr>
            <a:r>
              <a:rPr lang="en-US" altLang="en-US" sz="2000" kern="0" dirty="0"/>
              <a:t>author update/modifiable copy</a:t>
            </a:r>
          </a:p>
          <a:p>
            <a:pPr eaLnBrk="1" hangingPunct="1">
              <a:lnSpc>
                <a:spcPct val="90000"/>
              </a:lnSpc>
              <a:buFontTx/>
              <a:buNone/>
            </a:pPr>
            <a:endParaRPr lang="en-AU" sz="2000" kern="0" dirty="0"/>
          </a:p>
          <a:p>
            <a:pPr eaLnBrk="1" hangingPunct="1">
              <a:lnSpc>
                <a:spcPct val="90000"/>
              </a:lnSpc>
              <a:buFontTx/>
              <a:buNone/>
            </a:pPr>
            <a:r>
              <a:rPr lang="en-AU" sz="2000" b="1" kern="0" dirty="0"/>
              <a:t>Student </a:t>
            </a:r>
            <a:r>
              <a:rPr lang="en-AU" sz="2000" b="1" kern="0" dirty="0" err="1"/>
              <a:t>RiskAssess</a:t>
            </a:r>
            <a:endParaRPr lang="en-AU" sz="2000" b="1" kern="0" dirty="0"/>
          </a:p>
          <a:p>
            <a:pPr eaLnBrk="1" hangingPunct="1">
              <a:lnSpc>
                <a:spcPct val="90000"/>
              </a:lnSpc>
              <a:buFontTx/>
              <a:buNone/>
            </a:pPr>
            <a:r>
              <a:rPr lang="en-AU" sz="2000" kern="0" dirty="0"/>
              <a:t>view student PINs, not last year</a:t>
            </a:r>
          </a:p>
          <a:p>
            <a:pPr eaLnBrk="1" hangingPunct="1">
              <a:lnSpc>
                <a:spcPct val="90000"/>
              </a:lnSpc>
              <a:buFontTx/>
              <a:buNone/>
            </a:pPr>
            <a:r>
              <a:rPr lang="en-AU" sz="2000" kern="0" dirty="0"/>
              <a:t>multiple </a:t>
            </a:r>
            <a:r>
              <a:rPr lang="en-AU" sz="2000" kern="0" dirty="0" err="1"/>
              <a:t>prac</a:t>
            </a:r>
            <a:r>
              <a:rPr lang="en-AU" sz="2000" kern="0" dirty="0"/>
              <a:t> management</a:t>
            </a:r>
          </a:p>
        </p:txBody>
      </p:sp>
      <p:sp>
        <p:nvSpPr>
          <p:cNvPr id="2" name="TextBox 1">
            <a:extLst>
              <a:ext uri="{FF2B5EF4-FFF2-40B4-BE49-F238E27FC236}">
                <a16:creationId xmlns:a16="http://schemas.microsoft.com/office/drawing/2014/main" id="{0F7779A7-7D28-0546-8E74-6FFD564429E6}"/>
              </a:ext>
            </a:extLst>
          </p:cNvPr>
          <p:cNvSpPr txBox="1"/>
          <p:nvPr/>
        </p:nvSpPr>
        <p:spPr>
          <a:xfrm>
            <a:off x="-570016" y="2161309"/>
            <a:ext cx="184731" cy="461665"/>
          </a:xfrm>
          <a:prstGeom prst="rect">
            <a:avLst/>
          </a:prstGeom>
          <a:noFill/>
        </p:spPr>
        <p:txBody>
          <a:bodyPr wrap="none" rtlCol="0">
            <a:spAutoFit/>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AC3B5-D610-C09A-EC35-00D1E8968735}"/>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5847917D-A8AE-881E-1159-AF7E67986EAB}"/>
              </a:ext>
            </a:extLst>
          </p:cNvPr>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Questions?</a:t>
            </a:r>
          </a:p>
        </p:txBody>
      </p:sp>
    </p:spTree>
    <p:extLst>
      <p:ext uri="{BB962C8B-B14F-4D97-AF65-F5344CB8AC3E}">
        <p14:creationId xmlns:p14="http://schemas.microsoft.com/office/powerpoint/2010/main" val="655073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D3A0-D2E7-8605-1BE3-D005186D722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AB810A0-A542-8ADC-21B9-9C60F81A96C0}"/>
              </a:ext>
            </a:extLst>
          </p:cNvPr>
          <p:cNvSpPr txBox="1"/>
          <p:nvPr/>
        </p:nvSpPr>
        <p:spPr>
          <a:xfrm>
            <a:off x="197768" y="1027757"/>
            <a:ext cx="8748464" cy="6001643"/>
          </a:xfrm>
          <a:prstGeom prst="rect">
            <a:avLst/>
          </a:prstGeom>
          <a:noFill/>
        </p:spPr>
        <p:txBody>
          <a:bodyPr wrap="square">
            <a:spAutoFit/>
          </a:bodyPr>
          <a:lstStyle/>
          <a:p>
            <a:r>
              <a:rPr lang="en-AU" dirty="0"/>
              <a:t>We follow the data in the ECHA database, which records the classifications of chemicals according to GHS from all over Europe and Scandinavia.</a:t>
            </a:r>
          </a:p>
          <a:p>
            <a:endParaRPr lang="en-AU" dirty="0"/>
          </a:p>
          <a:p>
            <a:r>
              <a:rPr lang="en-AU" dirty="0"/>
              <a:t>It is a strength that the database is continually updated as new information becomes available, but it is a hassle sometimes when things change!</a:t>
            </a:r>
          </a:p>
          <a:p>
            <a:endParaRPr lang="en-AU" dirty="0"/>
          </a:p>
          <a:p>
            <a:r>
              <a:rPr lang="en-AU" dirty="0"/>
              <a:t>I wrote CSIS Appendix D in 1991, using data that were then available, and it was published in 1993.</a:t>
            </a:r>
          </a:p>
          <a:p>
            <a:r>
              <a:rPr lang="en-AU" dirty="0"/>
              <a:t>There have been improvements in our understanding of chemical hazards in the past 34 years!</a:t>
            </a:r>
          </a:p>
          <a:p>
            <a:endParaRPr lang="en-AU" dirty="0"/>
          </a:p>
          <a:p>
            <a:r>
              <a:rPr lang="en-AU" dirty="0"/>
              <a:t>As far as I am aware, the original data in CSIS have not been updated, although it is now available online.</a:t>
            </a:r>
          </a:p>
          <a:p>
            <a:endParaRPr lang="en-US" dirty="0"/>
          </a:p>
        </p:txBody>
      </p:sp>
      <p:sp>
        <p:nvSpPr>
          <p:cNvPr id="3" name="TextBox 2">
            <a:extLst>
              <a:ext uri="{FF2B5EF4-FFF2-40B4-BE49-F238E27FC236}">
                <a16:creationId xmlns:a16="http://schemas.microsoft.com/office/drawing/2014/main" id="{E9A22834-CECC-AC0B-1D10-292143D7A918}"/>
              </a:ext>
            </a:extLst>
          </p:cNvPr>
          <p:cNvSpPr txBox="1"/>
          <p:nvPr/>
        </p:nvSpPr>
        <p:spPr>
          <a:xfrm>
            <a:off x="177695" y="171400"/>
            <a:ext cx="6030416" cy="1200329"/>
          </a:xfrm>
          <a:prstGeom prst="rect">
            <a:avLst/>
          </a:prstGeom>
          <a:noFill/>
        </p:spPr>
        <p:txBody>
          <a:bodyPr wrap="square">
            <a:spAutoFit/>
          </a:bodyPr>
          <a:lstStyle/>
          <a:p>
            <a:r>
              <a:rPr lang="en-US" sz="4800" dirty="0">
                <a:solidFill>
                  <a:schemeClr val="accent2"/>
                </a:solidFill>
                <a:latin typeface="Arial" charset="0"/>
                <a:ea typeface="ＭＳ Ｐゴシック" charset="0"/>
                <a:cs typeface="ＭＳ Ｐゴシック" charset="0"/>
              </a:rPr>
              <a:t>From Phillip…</a:t>
            </a:r>
            <a:br>
              <a:rPr lang="en-US" sz="4800" dirty="0">
                <a:latin typeface="Arial" charset="0"/>
                <a:ea typeface="ＭＳ Ｐゴシック" charset="0"/>
                <a:cs typeface="ＭＳ Ｐゴシック" charset="0"/>
              </a:rPr>
            </a:br>
            <a:endParaRPr lang="en-US" dirty="0"/>
          </a:p>
        </p:txBody>
      </p:sp>
    </p:spTree>
    <p:extLst>
      <p:ext uri="{BB962C8B-B14F-4D97-AF65-F5344CB8AC3E}">
        <p14:creationId xmlns:p14="http://schemas.microsoft.com/office/powerpoint/2010/main" val="2263935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460AB-ABB5-0AC5-3D9D-131087B20491}"/>
            </a:ext>
          </a:extLst>
        </p:cNvPr>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B2F4B2FF-DD3C-7DA7-1149-8608FA1682C8}"/>
              </a:ext>
            </a:extLst>
          </p:cNvPr>
          <p:cNvPicPr>
            <a:picLocks noChangeAspect="1"/>
          </p:cNvPicPr>
          <p:nvPr/>
        </p:nvPicPr>
        <p:blipFill>
          <a:blip r:embed="rId3"/>
          <a:stretch>
            <a:fillRect/>
          </a:stretch>
        </p:blipFill>
        <p:spPr>
          <a:xfrm>
            <a:off x="688032" y="888369"/>
            <a:ext cx="7772400" cy="2036575"/>
          </a:xfrm>
          <a:prstGeom prst="rect">
            <a:avLst/>
          </a:prstGeom>
        </p:spPr>
      </p:pic>
      <p:sp>
        <p:nvSpPr>
          <p:cNvPr id="4" name="Down Arrow 3">
            <a:extLst>
              <a:ext uri="{FF2B5EF4-FFF2-40B4-BE49-F238E27FC236}">
                <a16:creationId xmlns:a16="http://schemas.microsoft.com/office/drawing/2014/main" id="{21B88E02-2647-F268-7513-19CA10DF2F3A}"/>
              </a:ext>
            </a:extLst>
          </p:cNvPr>
          <p:cNvSpPr/>
          <p:nvPr/>
        </p:nvSpPr>
        <p:spPr bwMode="auto">
          <a:xfrm rot="1938046">
            <a:off x="7720072" y="210061"/>
            <a:ext cx="576064" cy="781742"/>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10" name="Picture 9" descr="A screenshot of a computer&#10;&#10;Description automatically generated">
            <a:extLst>
              <a:ext uri="{FF2B5EF4-FFF2-40B4-BE49-F238E27FC236}">
                <a16:creationId xmlns:a16="http://schemas.microsoft.com/office/drawing/2014/main" id="{234398C9-121E-EB7E-CA98-F33CAF19404E}"/>
              </a:ext>
            </a:extLst>
          </p:cNvPr>
          <p:cNvPicPr>
            <a:picLocks noChangeAspect="1"/>
          </p:cNvPicPr>
          <p:nvPr/>
        </p:nvPicPr>
        <p:blipFill>
          <a:blip r:embed="rId4"/>
          <a:stretch>
            <a:fillRect/>
          </a:stretch>
        </p:blipFill>
        <p:spPr>
          <a:xfrm>
            <a:off x="1403648" y="3429000"/>
            <a:ext cx="5972200" cy="2824164"/>
          </a:xfrm>
          <a:prstGeom prst="rect">
            <a:avLst/>
          </a:prstGeom>
        </p:spPr>
      </p:pic>
      <p:sp>
        <p:nvSpPr>
          <p:cNvPr id="11" name="Down Arrow 10">
            <a:extLst>
              <a:ext uri="{FF2B5EF4-FFF2-40B4-BE49-F238E27FC236}">
                <a16:creationId xmlns:a16="http://schemas.microsoft.com/office/drawing/2014/main" id="{6B93592F-7D80-8E96-744C-098A31F14151}"/>
              </a:ext>
            </a:extLst>
          </p:cNvPr>
          <p:cNvSpPr/>
          <p:nvPr/>
        </p:nvSpPr>
        <p:spPr bwMode="auto">
          <a:xfrm rot="5400000">
            <a:off x="7478687" y="4046241"/>
            <a:ext cx="576064" cy="781742"/>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80755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9A84A-9E8E-6546-C9F1-583400F34B11}"/>
            </a:ext>
          </a:extLst>
        </p:cNvPr>
        <p:cNvGrpSpPr/>
        <p:nvPr/>
      </p:nvGrpSpPr>
      <p:grpSpPr>
        <a:xfrm>
          <a:off x="0" y="0"/>
          <a:ext cx="0" cy="0"/>
          <a:chOff x="0" y="0"/>
          <a:chExt cx="0" cy="0"/>
        </a:xfrm>
      </p:grpSpPr>
      <p:pic>
        <p:nvPicPr>
          <p:cNvPr id="3" name="Picture 2" descr="A white rectangular object with black text&#10;&#10;Description automatically generated">
            <a:extLst>
              <a:ext uri="{FF2B5EF4-FFF2-40B4-BE49-F238E27FC236}">
                <a16:creationId xmlns:a16="http://schemas.microsoft.com/office/drawing/2014/main" id="{043C76AB-DD24-81CC-1490-2BD7DA83B827}"/>
              </a:ext>
            </a:extLst>
          </p:cNvPr>
          <p:cNvPicPr>
            <a:picLocks noChangeAspect="1"/>
          </p:cNvPicPr>
          <p:nvPr/>
        </p:nvPicPr>
        <p:blipFill>
          <a:blip r:embed="rId3"/>
          <a:stretch>
            <a:fillRect/>
          </a:stretch>
        </p:blipFill>
        <p:spPr>
          <a:xfrm>
            <a:off x="251520" y="4149080"/>
            <a:ext cx="8429399" cy="108012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C58B89F4-B78A-F95E-FAD7-E270927C04B9}"/>
              </a:ext>
            </a:extLst>
          </p:cNvPr>
          <p:cNvPicPr>
            <a:picLocks noChangeAspect="1"/>
          </p:cNvPicPr>
          <p:nvPr/>
        </p:nvPicPr>
        <p:blipFill>
          <a:blip r:embed="rId4"/>
          <a:stretch>
            <a:fillRect/>
          </a:stretch>
        </p:blipFill>
        <p:spPr>
          <a:xfrm>
            <a:off x="323528" y="476672"/>
            <a:ext cx="6641683" cy="2304256"/>
          </a:xfrm>
          <a:prstGeom prst="rect">
            <a:avLst/>
          </a:prstGeom>
        </p:spPr>
      </p:pic>
      <p:sp>
        <p:nvSpPr>
          <p:cNvPr id="10" name="Down Arrow 9">
            <a:extLst>
              <a:ext uri="{FF2B5EF4-FFF2-40B4-BE49-F238E27FC236}">
                <a16:creationId xmlns:a16="http://schemas.microsoft.com/office/drawing/2014/main" id="{CE175DB5-B9A7-494F-5247-8CCA33186D83}"/>
              </a:ext>
            </a:extLst>
          </p:cNvPr>
          <p:cNvSpPr/>
          <p:nvPr/>
        </p:nvSpPr>
        <p:spPr bwMode="auto">
          <a:xfrm rot="19109042">
            <a:off x="5921555" y="1660555"/>
            <a:ext cx="576064" cy="2986800"/>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6030BAE4-CC96-46C5-0B21-DB6094ECEAEC}"/>
              </a:ext>
            </a:extLst>
          </p:cNvPr>
          <p:cNvSpPr txBox="1"/>
          <p:nvPr/>
        </p:nvSpPr>
        <p:spPr>
          <a:xfrm>
            <a:off x="345180" y="2823319"/>
            <a:ext cx="3074692" cy="461665"/>
          </a:xfrm>
          <a:prstGeom prst="rect">
            <a:avLst/>
          </a:prstGeom>
          <a:noFill/>
        </p:spPr>
        <p:txBody>
          <a:bodyPr wrap="square">
            <a:spAutoFit/>
          </a:bodyPr>
          <a:lstStyle/>
          <a:p>
            <a:r>
              <a:rPr lang="en-US" altLang="en-US" sz="2400" b="1" dirty="0">
                <a:highlight>
                  <a:srgbClr val="FFFF00"/>
                </a:highlight>
              </a:rPr>
              <a:t>Now up to 10 dates!</a:t>
            </a:r>
          </a:p>
        </p:txBody>
      </p:sp>
    </p:spTree>
    <p:extLst>
      <p:ext uri="{BB962C8B-B14F-4D97-AF65-F5344CB8AC3E}">
        <p14:creationId xmlns:p14="http://schemas.microsoft.com/office/powerpoint/2010/main" val="402082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84C816-BEAA-5DDD-BAF5-E66CBB68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19182"/>
            <a:ext cx="8640960" cy="678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480956-A7D4-4AEF-8E86-71A22992F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68" y="3453309"/>
            <a:ext cx="8496944" cy="1442710"/>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a:extLst>
              <a:ext uri="{FF2B5EF4-FFF2-40B4-BE49-F238E27FC236}">
                <a16:creationId xmlns:a16="http://schemas.microsoft.com/office/drawing/2014/main" id="{FA4D06CE-EA8A-AE10-F3BC-90DC0AB9B349}"/>
              </a:ext>
            </a:extLst>
          </p:cNvPr>
          <p:cNvSpPr/>
          <p:nvPr/>
        </p:nvSpPr>
        <p:spPr bwMode="auto">
          <a:xfrm rot="14201772">
            <a:off x="3994026" y="4751772"/>
            <a:ext cx="390644" cy="547165"/>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3" name="Down Arrow 12">
            <a:extLst>
              <a:ext uri="{FF2B5EF4-FFF2-40B4-BE49-F238E27FC236}">
                <a16:creationId xmlns:a16="http://schemas.microsoft.com/office/drawing/2014/main" id="{6642879C-A0FD-595C-C4C2-7FF6AEECDFB6}"/>
              </a:ext>
            </a:extLst>
          </p:cNvPr>
          <p:cNvSpPr/>
          <p:nvPr/>
        </p:nvSpPr>
        <p:spPr bwMode="auto">
          <a:xfrm rot="10800000">
            <a:off x="6876256" y="2064758"/>
            <a:ext cx="432048" cy="678075"/>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273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0710-ED8F-4178-5524-9F4B7B7E0FCA}"/>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D277E9E8-C093-97F3-5C28-2C126DFAB3F1}"/>
              </a:ext>
            </a:extLst>
          </p:cNvPr>
          <p:cNvSpPr>
            <a:spLocks noGrp="1" noChangeArrowheads="1"/>
          </p:cNvSpPr>
          <p:nvPr>
            <p:ph type="title"/>
          </p:nvPr>
        </p:nvSpPr>
        <p:spPr>
          <a:xfrm>
            <a:off x="467544" y="2492896"/>
            <a:ext cx="8352928" cy="1143000"/>
          </a:xfrm>
        </p:spPr>
        <p:txBody>
          <a:bodyPr/>
          <a:lstStyle/>
          <a:p>
            <a:pPr eaLnBrk="1" hangingPunct="1"/>
            <a:r>
              <a:rPr lang="en-US" sz="7000" dirty="0">
                <a:latin typeface="Arial" charset="0"/>
                <a:ea typeface="ＭＳ Ｐゴシック" charset="0"/>
                <a:cs typeface="ＭＳ Ｐゴシック" charset="0"/>
              </a:rPr>
              <a:t>Tools demo</a:t>
            </a:r>
            <a:br>
              <a:rPr lang="en-US" sz="7000" dirty="0">
                <a:latin typeface="Arial" charset="0"/>
                <a:ea typeface="ＭＳ Ｐゴシック" charset="0"/>
                <a:cs typeface="ＭＳ Ｐゴシック" charset="0"/>
              </a:rPr>
            </a:br>
            <a:r>
              <a:rPr lang="en-US" sz="3000" dirty="0">
                <a:latin typeface="Arial" charset="0"/>
                <a:ea typeface="ＭＳ Ｐゴシック" charset="0"/>
                <a:cs typeface="ＭＳ Ｐゴシック" charset="0"/>
              </a:rPr>
              <a:t>including stocktaking &amp; year groups</a:t>
            </a:r>
          </a:p>
        </p:txBody>
      </p:sp>
    </p:spTree>
    <p:extLst>
      <p:ext uri="{BB962C8B-B14F-4D97-AF65-F5344CB8AC3E}">
        <p14:creationId xmlns:p14="http://schemas.microsoft.com/office/powerpoint/2010/main" val="127775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205BC-5A39-CBFF-7CBB-659A9BBAACC9}"/>
            </a:ext>
          </a:extLst>
        </p:cNvPr>
        <p:cNvGrpSpPr/>
        <p:nvPr/>
      </p:nvGrpSpPr>
      <p:grpSpPr>
        <a:xfrm>
          <a:off x="0" y="0"/>
          <a:ext cx="0" cy="0"/>
          <a:chOff x="0" y="0"/>
          <a:chExt cx="0" cy="0"/>
        </a:xfrm>
      </p:grpSpPr>
      <p:sp>
        <p:nvSpPr>
          <p:cNvPr id="20481" name="Rectangle 2">
            <a:extLst>
              <a:ext uri="{FF2B5EF4-FFF2-40B4-BE49-F238E27FC236}">
                <a16:creationId xmlns:a16="http://schemas.microsoft.com/office/drawing/2014/main" id="{2FA72C15-DCAB-5A1D-BFF9-2BB478FC9329}"/>
              </a:ext>
            </a:extLst>
          </p:cNvPr>
          <p:cNvSpPr>
            <a:spLocks noGrp="1" noChangeArrowheads="1"/>
          </p:cNvSpPr>
          <p:nvPr>
            <p:ph type="title"/>
          </p:nvPr>
        </p:nvSpPr>
        <p:spPr>
          <a:xfrm>
            <a:off x="395536" y="2204864"/>
            <a:ext cx="8352928" cy="1143000"/>
          </a:xfrm>
        </p:spPr>
        <p:txBody>
          <a:bodyPr/>
          <a:lstStyle/>
          <a:p>
            <a:pPr algn="l" eaLnBrk="1" hangingPunct="1"/>
            <a:r>
              <a:rPr lang="en-US" sz="7000" dirty="0">
                <a:solidFill>
                  <a:schemeClr val="accent2"/>
                </a:solidFill>
                <a:latin typeface="Arial" charset="0"/>
                <a:ea typeface="ＭＳ Ｐゴシック" charset="0"/>
                <a:cs typeface="ＭＳ Ｐゴシック" charset="0"/>
              </a:rPr>
              <a:t>Share Superuser</a:t>
            </a:r>
            <a:br>
              <a:rPr lang="en-US" sz="7000" dirty="0">
                <a:latin typeface="Arial" charset="0"/>
                <a:ea typeface="ＭＳ Ｐゴシック" charset="0"/>
                <a:cs typeface="ＭＳ Ｐゴシック" charset="0"/>
              </a:rPr>
            </a:br>
            <a:br>
              <a:rPr lang="en-US" sz="7000" dirty="0">
                <a:latin typeface="Arial" charset="0"/>
                <a:ea typeface="ＭＳ Ｐゴシック" charset="0"/>
                <a:cs typeface="ＭＳ Ｐゴシック" charset="0"/>
              </a:rPr>
            </a:br>
            <a:r>
              <a:rPr lang="en-US" sz="4000" dirty="0">
                <a:latin typeface="Arial" charset="0"/>
                <a:ea typeface="ＭＳ Ｐゴシック" charset="0"/>
                <a:cs typeface="ＭＳ Ｐゴシック" charset="0"/>
              </a:rPr>
              <a:t>Create a library of risk assessments to share between schools</a:t>
            </a:r>
          </a:p>
        </p:txBody>
      </p:sp>
    </p:spTree>
    <p:extLst>
      <p:ext uri="{BB962C8B-B14F-4D97-AF65-F5344CB8AC3E}">
        <p14:creationId xmlns:p14="http://schemas.microsoft.com/office/powerpoint/2010/main" val="40849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9C9E806-2491-8541-8825-63D115FE7488}"/>
              </a:ext>
            </a:extLst>
          </p:cNvPr>
          <p:cNvSpPr>
            <a:spLocks noGrp="1" noChangeArrowheads="1"/>
          </p:cNvSpPr>
          <p:nvPr>
            <p:ph type="title"/>
          </p:nvPr>
        </p:nvSpPr>
        <p:spPr>
          <a:xfrm>
            <a:off x="-1836712" y="476672"/>
            <a:ext cx="7772400" cy="515938"/>
          </a:xfrm>
        </p:spPr>
        <p:txBody>
          <a:bodyPr/>
          <a:lstStyle/>
          <a:p>
            <a:pPr eaLnBrk="1" hangingPunct="1"/>
            <a:r>
              <a:rPr lang="en-US" altLang="en-US" sz="3600" dirty="0">
                <a:solidFill>
                  <a:schemeClr val="tx1"/>
                </a:solidFill>
              </a:rPr>
              <a:t>Disposal</a:t>
            </a:r>
            <a:endParaRPr lang="en-US" altLang="en-US" sz="4800" dirty="0">
              <a:solidFill>
                <a:schemeClr val="tx1"/>
              </a:solidFill>
            </a:endParaRPr>
          </a:p>
        </p:txBody>
      </p:sp>
      <p:sp>
        <p:nvSpPr>
          <p:cNvPr id="24578" name="Rectangle 3">
            <a:extLst>
              <a:ext uri="{FF2B5EF4-FFF2-40B4-BE49-F238E27FC236}">
                <a16:creationId xmlns:a16="http://schemas.microsoft.com/office/drawing/2014/main" id="{89F8B304-8EFB-9744-BB35-F57F5514FAB8}"/>
              </a:ext>
            </a:extLst>
          </p:cNvPr>
          <p:cNvSpPr>
            <a:spLocks noGrp="1" noChangeArrowheads="1"/>
          </p:cNvSpPr>
          <p:nvPr>
            <p:ph type="body" idx="1"/>
          </p:nvPr>
        </p:nvSpPr>
        <p:spPr>
          <a:xfrm>
            <a:off x="1043608" y="1148961"/>
            <a:ext cx="8497887" cy="1343935"/>
          </a:xfrm>
        </p:spPr>
        <p:txBody>
          <a:bodyPr/>
          <a:lstStyle/>
          <a:p>
            <a:r>
              <a:rPr lang="en-US" altLang="en-US" sz="2400" dirty="0"/>
              <a:t>Advice for all 3000 chemicals and solutions</a:t>
            </a:r>
          </a:p>
          <a:p>
            <a:r>
              <a:rPr lang="en-US" altLang="en-US" sz="2400" dirty="0"/>
              <a:t>Guide to disposal and waste container details</a:t>
            </a:r>
          </a:p>
          <a:p>
            <a:r>
              <a:rPr lang="en-US" altLang="en-US" sz="2400" b="1" dirty="0">
                <a:highlight>
                  <a:srgbClr val="FFFF00"/>
                </a:highlight>
              </a:rPr>
              <a:t>NEW Waste container labels!</a:t>
            </a:r>
          </a:p>
          <a:p>
            <a:pPr marL="0" indent="0">
              <a:buNone/>
            </a:pPr>
            <a:endParaRPr lang="en-US" altLang="en-US" sz="2400" dirty="0"/>
          </a:p>
          <a:p>
            <a:pPr marL="0" indent="0">
              <a:buNone/>
            </a:pPr>
            <a:endParaRPr lang="en-US" altLang="en-US" sz="2400" dirty="0"/>
          </a:p>
        </p:txBody>
      </p:sp>
      <p:pic>
        <p:nvPicPr>
          <p:cNvPr id="4" name="Picture 3">
            <a:extLst>
              <a:ext uri="{FF2B5EF4-FFF2-40B4-BE49-F238E27FC236}">
                <a16:creationId xmlns:a16="http://schemas.microsoft.com/office/drawing/2014/main" id="{9D0D67C5-B853-3743-9505-B0608D9D6205}"/>
              </a:ext>
            </a:extLst>
          </p:cNvPr>
          <p:cNvPicPr>
            <a:picLocks noChangeAspect="1"/>
          </p:cNvPicPr>
          <p:nvPr/>
        </p:nvPicPr>
        <p:blipFill>
          <a:blip r:embed="rId3"/>
          <a:stretch>
            <a:fillRect/>
          </a:stretch>
        </p:blipFill>
        <p:spPr>
          <a:xfrm>
            <a:off x="125412" y="3140968"/>
            <a:ext cx="8893175" cy="30786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3FA5-CDE1-555F-D43F-4AC5611B7D2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103CA34-9448-EF8A-EA18-DBD025F11E73}"/>
              </a:ext>
            </a:extLst>
          </p:cNvPr>
          <p:cNvPicPr>
            <a:picLocks noChangeAspect="1"/>
          </p:cNvPicPr>
          <p:nvPr/>
        </p:nvPicPr>
        <p:blipFill>
          <a:blip r:embed="rId3"/>
          <a:stretch>
            <a:fillRect/>
          </a:stretch>
        </p:blipFill>
        <p:spPr>
          <a:xfrm>
            <a:off x="-7525344" y="3501008"/>
            <a:ext cx="16819805" cy="1733411"/>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67525246-2497-17DC-41E9-070CCC3E916C}"/>
              </a:ext>
            </a:extLst>
          </p:cNvPr>
          <p:cNvPicPr>
            <a:picLocks noChangeAspect="1"/>
          </p:cNvPicPr>
          <p:nvPr/>
        </p:nvPicPr>
        <p:blipFill>
          <a:blip r:embed="rId4"/>
          <a:stretch>
            <a:fillRect/>
          </a:stretch>
        </p:blipFill>
        <p:spPr>
          <a:xfrm>
            <a:off x="251520" y="1108590"/>
            <a:ext cx="7772400" cy="1029981"/>
          </a:xfrm>
          <a:prstGeom prst="rect">
            <a:avLst/>
          </a:prstGeom>
        </p:spPr>
      </p:pic>
      <p:sp>
        <p:nvSpPr>
          <p:cNvPr id="9" name="Down Arrow 8">
            <a:extLst>
              <a:ext uri="{FF2B5EF4-FFF2-40B4-BE49-F238E27FC236}">
                <a16:creationId xmlns:a16="http://schemas.microsoft.com/office/drawing/2014/main" id="{A0CF98A0-954A-19EE-95D0-B45241308BAF}"/>
              </a:ext>
            </a:extLst>
          </p:cNvPr>
          <p:cNvSpPr/>
          <p:nvPr/>
        </p:nvSpPr>
        <p:spPr bwMode="auto">
          <a:xfrm rot="1822079">
            <a:off x="6239982" y="1929062"/>
            <a:ext cx="667581" cy="1549423"/>
          </a:xfrm>
          <a:prstGeom prst="downArrow">
            <a:avLst/>
          </a:prstGeom>
          <a:solidFill>
            <a:srgbClr val="00B05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9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37636504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109114</TotalTime>
  <Words>1496</Words>
  <Application>Microsoft Macintosh PowerPoint</Application>
  <PresentationFormat>On-screen Show (4:3)</PresentationFormat>
  <Paragraphs>138</Paragraphs>
  <Slides>25</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Blank Presentation</vt:lpstr>
      <vt:lpstr>RiskAssess   New features, Tips &amp; Best Practices Upcoming Inventory / Register</vt:lpstr>
      <vt:lpstr>New features  and Tips</vt:lpstr>
      <vt:lpstr>PowerPoint Presentation</vt:lpstr>
      <vt:lpstr>PowerPoint Presentation</vt:lpstr>
      <vt:lpstr>PowerPoint Presentation</vt:lpstr>
      <vt:lpstr>Tools demo including stocktaking &amp; year groups</vt:lpstr>
      <vt:lpstr>Share Superuser  Create a library of risk assessments to share between schools</vt:lpstr>
      <vt:lpstr>Disposal</vt:lpstr>
      <vt:lpstr>PowerPoint Presentation</vt:lpstr>
      <vt:lpstr>PowerPoint Presentation</vt:lpstr>
      <vt:lpstr>PowerPoint Presentation</vt:lpstr>
      <vt:lpstr>PowerPoint Presentation</vt:lpstr>
      <vt:lpstr>Best practices</vt:lpstr>
      <vt:lpstr>PowerPoint Presentation</vt:lpstr>
      <vt:lpstr>Multiple classes on    ONE SINGLE  .    Risk Assessment  </vt:lpstr>
      <vt:lpstr>PowerPoint Presentation</vt:lpstr>
      <vt:lpstr>PowerPoint Presentation</vt:lpstr>
      <vt:lpstr>PowerPoint Presentation</vt:lpstr>
      <vt:lpstr>Future Plans</vt:lpstr>
      <vt:lpstr>Chemical Register DRAFT</vt:lpstr>
      <vt:lpstr>PowerPoint Presentation</vt:lpstr>
      <vt:lpstr>Tips &amp; Tricks</vt:lpstr>
      <vt:lpstr>Menu</vt:lpstr>
      <vt:lpstr>Questions?</vt:lpstr>
      <vt:lpstr>PowerPoint Presentation</vt:lpstr>
    </vt:vector>
  </TitlesOfParts>
  <Company>CEIC 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James Crisp</cp:lastModifiedBy>
  <cp:revision>387</cp:revision>
  <cp:lastPrinted>2024-09-13T05:43:27Z</cp:lastPrinted>
  <dcterms:created xsi:type="dcterms:W3CDTF">2008-09-14T02:46:40Z</dcterms:created>
  <dcterms:modified xsi:type="dcterms:W3CDTF">2025-08-15T01:21:11Z</dcterms:modified>
</cp:coreProperties>
</file>